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336" r:id="rId2"/>
    <p:sldId id="338" r:id="rId3"/>
    <p:sldId id="339" r:id="rId4"/>
    <p:sldId id="419" r:id="rId5"/>
    <p:sldId id="405" r:id="rId6"/>
    <p:sldId id="425" r:id="rId7"/>
    <p:sldId id="287" r:id="rId8"/>
    <p:sldId id="426" r:id="rId9"/>
    <p:sldId id="427" r:id="rId10"/>
    <p:sldId id="345" r:id="rId11"/>
    <p:sldId id="286" r:id="rId12"/>
    <p:sldId id="417" r:id="rId13"/>
    <p:sldId id="346" r:id="rId14"/>
    <p:sldId id="414" r:id="rId15"/>
    <p:sldId id="408" r:id="rId16"/>
    <p:sldId id="411" r:id="rId17"/>
    <p:sldId id="412" r:id="rId18"/>
    <p:sldId id="421" r:id="rId19"/>
    <p:sldId id="422" r:id="rId20"/>
    <p:sldId id="399" r:id="rId21"/>
    <p:sldId id="400" r:id="rId22"/>
    <p:sldId id="386" r:id="rId23"/>
    <p:sldId id="341" r:id="rId24"/>
    <p:sldId id="423" r:id="rId25"/>
    <p:sldId id="401" r:id="rId26"/>
    <p:sldId id="402" r:id="rId27"/>
    <p:sldId id="424" r:id="rId28"/>
    <p:sldId id="292" r:id="rId29"/>
    <p:sldId id="283" r:id="rId30"/>
  </p:sldIdLst>
  <p:sldSz cx="9144000" cy="6858000" type="screen4x3"/>
  <p:notesSz cx="6796088" cy="986948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F8BDFB-98FE-2960-EE13-250A5DF4F08B}" name="Rippon Sarah" initials="RS" userId="Rippon Sara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ramm Gabriele" initials="SG" lastIdx="1" clrIdx="0">
    <p:extLst>
      <p:ext uri="{19B8F6BF-5375-455C-9EA6-DF929625EA0E}">
        <p15:presenceInfo xmlns:p15="http://schemas.microsoft.com/office/powerpoint/2012/main" userId="Schramm Gabrie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CC00"/>
    <a:srgbClr val="FFFF66"/>
    <a:srgbClr val="EE4112"/>
    <a:srgbClr val="0066FF"/>
    <a:srgbClr val="1DE31D"/>
    <a:srgbClr val="FF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DF711-5607-44BA-935A-96A86C9F9F1B}" v="10" dt="2023-02-07T19:07:58.630"/>
    <p1510:client id="{0A1D0BF2-A383-4441-A002-AC69840C7058}" v="375" dt="2023-02-07T17:08:21.750"/>
    <p1510:client id="{3021EE40-9251-4CFF-8EA9-B5929BBD015D}" v="2" dt="2023-02-10T05:31:49.485"/>
    <p1510:client id="{683B5CE1-B51B-42B1-871B-451DD0C37644}" v="22" dt="2023-02-07T16:47:37.322"/>
    <p1510:client id="{AA724D35-A3F3-4F08-AD22-878C4B299B0E}" v="2" dt="2023-02-07T19:11:26.163"/>
    <p1510:client id="{774225CD-1617-4DF4-8EC3-22BAF757F92A}" v="10" dt="2023-02-07T16:50:24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56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4D29F5B-3CBB-4D72-8765-58D3EDC75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2125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1905DD-5465-49BE-B8C8-7E51F1BD4B4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6400" cy="492125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94CE53-3658-4BDE-B9D3-277F8AD95202}" type="datetimeFigureOut">
              <a:rPr lang="de-DE"/>
              <a:pPr>
                <a:defRPr/>
              </a:pPr>
              <a:t>17.02.2023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2303128A-71A4-497A-AD4C-845BFFD0E6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553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02" tIns="45551" rIns="91102" bIns="4555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0EE069C-2774-4E63-BD4B-447741AF7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687888"/>
            <a:ext cx="5437188" cy="4441825"/>
          </a:xfrm>
          <a:prstGeom prst="rect">
            <a:avLst/>
          </a:prstGeom>
        </p:spPr>
        <p:txBody>
          <a:bodyPr vert="horz" lIns="91102" tIns="45551" rIns="91102" bIns="45551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605C20-96A3-40EE-8860-8944E24FE7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5775"/>
            <a:ext cx="2946400" cy="49212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40541C-7E86-44EF-9339-CB6798ADA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375775"/>
            <a:ext cx="2946400" cy="492125"/>
          </a:xfrm>
          <a:prstGeom prst="rect">
            <a:avLst/>
          </a:prstGeom>
        </p:spPr>
        <p:txBody>
          <a:bodyPr vert="horz" wrap="square" lIns="91102" tIns="45551" rIns="91102" bIns="455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12C7DC3-6599-44BD-AEF8-EC4C070928A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C7DC3-6599-44BD-AEF8-EC4C070928AB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111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EA5BD5A-1133-48F3-9658-F79092291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39775" indent="-28416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38238" indent="-22701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593850" indent="-22701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49463" indent="-22701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674FEEB-872C-43FC-884F-79858E23F7DB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932F7B0F-FF0A-419C-B9D1-02E920481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37125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A611185B-AB75-4F86-A0E7-E21ECBB69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687888"/>
            <a:ext cx="543877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2564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F75C9EC-0051-4FB6-9EC7-D1AAF221F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39775" indent="-28416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38238" indent="-22701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593850" indent="-22701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49463" indent="-227013"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0BB2714F-84C2-46EE-B645-512105AB1C3F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4F1F8F87-EF59-453B-BB83-2EC9C4BD1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37125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4BA2FE23-0242-46E9-92B5-242B7DC459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687888"/>
            <a:ext cx="543877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152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C7DC3-6599-44BD-AEF8-EC4C070928AB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464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DC93448-78BB-4A91-8AB9-5B118FFAAD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146654E-9FEE-4831-AD9A-1EB079EFF1F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47743C94-C9EA-484D-85B6-4976386A1F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FC2A0BB-B372-43D5-8802-4659CDFB75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9B37FF5D-057F-4A45-9D49-8AABD1F4728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E56A22F8-8988-42B6-B471-534DF3567B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FA2F164-7FB7-483D-AC51-B8FE33D4E9F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EABFD839-C9B8-4C70-9BB8-6E74B3101E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6486470-0B0F-4F3E-AA9D-28A022D428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4 h 1906"/>
                <a:gd name="T4" fmla="*/ 6970 w 5740"/>
                <a:gd name="T5" fmla="*/ 24 h 1906"/>
                <a:gd name="T6" fmla="*/ 69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5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1A0F890-E40D-49FE-9263-38C8B2CB5EE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E083BCC4-83F7-4851-9860-4E5C9BC9B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F4C02CF-DFF2-42BA-8783-1D013F376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67F57-BACA-49BD-80D1-867C67BC1CF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730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EB90E2-7E32-434E-83DD-A974E76442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188F72-7343-4787-99C2-95199FEDB4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B1314-6561-449A-9533-21E5E8D6D0D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FFFAC14-B6F2-4158-9C18-6B6B41508A4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F046ECF-3314-43BC-93DA-FF46A73B4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0F53826-7746-482E-851F-F971337AAD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4A42A-D609-4F1E-A8F9-91C8EFE3DB0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F8DE2C3-EDD1-4084-AF1F-377442CCBD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90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899A90-D0C6-461C-B38E-FB0FABBBD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8BDDDF-D479-432A-ACB2-4DF5F19521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7AB5A-ABF4-4D92-BFF2-1A5924DCA21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9C12D7A-59C3-4B7D-B67E-64DF342924C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5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2EDAD8B-5485-4FF2-B830-2D39EC5834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5D89D0-46B4-46FE-94DD-8EA69532A1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CD0FA-4181-421C-AC82-907682197A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B737377-FD91-47C8-8D8C-45FB9FEC7F7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58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BF49FC-A99E-44AA-98A8-11D4BD587E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248C227-5677-41D3-B30C-B8BD284CC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CD3D1-EDBC-421D-BFA8-661CDDC1D2B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3E392F8-C6D6-4D3E-8958-A3926748E08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90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9F25CBE-6DD3-49CD-80AD-98C7BEC3D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D505CAD-6F8C-4230-9B8A-3B7FA2BFD21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ABDB-7F34-437B-86D8-37A079A3577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76BA9C6-4E6E-435A-ACA1-9A86EF306F0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718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38AA3-69BC-401A-9A49-8496212E5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8830A3-E742-468B-84E9-17BC0DEC06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C1AA9-1D89-4B70-A1F4-C1CED298A10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0854E04-17A2-45D2-A3D0-80E4B906476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70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508ED9D-868A-4AB6-99FA-B62690D2A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34E0DC5-2726-43FB-97CC-D9414A72E6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901E9-E352-432F-A3D3-614D98BA6FE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26E9D521-6F05-4187-8951-45415E3B076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3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638DBC-CD2B-4E64-BB6B-C12A3144F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C44DB6-CCF7-41B4-9D35-73EE268D9F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BE39E-D4CD-4EA3-9B3F-5804BEF821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66611B7-BAED-4F9E-B39C-7E40DD6B2CB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96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9A69F3-7AF8-4A65-8F67-08780622E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7EA624-DCBA-4962-A604-5D6E32E7299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A73E9-F5D8-44FA-9E8C-0B8BDD4544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430E7FC-624E-4D01-936C-E7468CE4008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30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7E70810-C477-4C54-8D3A-311A5FFD10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1B9356B-3C3A-4F9B-8A1F-AFD1FB9E4C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0FB06C-D681-4434-B893-F98606CFF0B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9D5A52B-230B-4C80-B21B-0E6A0440F3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3E054ACA-4EE9-426B-87F2-9ED54696859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2534" name="Freeform 6">
                <a:extLst>
                  <a:ext uri="{FF2B5EF4-FFF2-40B4-BE49-F238E27FC236}">
                    <a16:creationId xmlns:a16="http://schemas.microsoft.com/office/drawing/2014/main" id="{7658A96C-A917-41BB-B483-71316E3015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22535" name="Freeform 7">
                <a:extLst>
                  <a:ext uri="{FF2B5EF4-FFF2-40B4-BE49-F238E27FC236}">
                    <a16:creationId xmlns:a16="http://schemas.microsoft.com/office/drawing/2014/main" id="{15006E32-CF90-4A24-8770-F406B58F52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22536" name="Freeform 8">
                <a:extLst>
                  <a:ext uri="{FF2B5EF4-FFF2-40B4-BE49-F238E27FC236}">
                    <a16:creationId xmlns:a16="http://schemas.microsoft.com/office/drawing/2014/main" id="{CE3C3C1C-43A9-41A8-A1CD-2CD81F4DAC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3546866B-90D4-451F-A6F4-AA71534379A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38" name="Freeform 10">
                <a:extLst>
                  <a:ext uri="{FF2B5EF4-FFF2-40B4-BE49-F238E27FC236}">
                    <a16:creationId xmlns:a16="http://schemas.microsoft.com/office/drawing/2014/main" id="{CA8BB796-7907-44DF-9123-860257BD1B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</p:grpSp>
        <p:sp>
          <p:nvSpPr>
            <p:cNvPr id="22539" name="Freeform 11">
              <a:extLst>
                <a:ext uri="{FF2B5EF4-FFF2-40B4-BE49-F238E27FC236}">
                  <a16:creationId xmlns:a16="http://schemas.microsoft.com/office/drawing/2014/main" id="{C7ADDA8F-843E-4D27-B372-CFECAA091C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AC605F48-3361-4902-B7AD-D88E18CF0D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4 h 1906"/>
                <a:gd name="T4" fmla="*/ 6970 w 5740"/>
                <a:gd name="T5" fmla="*/ 24 h 1906"/>
                <a:gd name="T6" fmla="*/ 69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5356ADC3-1931-4B65-BB98-0E3580305A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1AAB4270-3D00-47CB-AF9B-4CF7105A6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9D003EF7-D113-4687-B749-7A8CD1231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4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nuernberg.de/imperia/md/verkehrsplanung/dokumente/schulwegkarten/34-schulweg-laufamholz.pdf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urgschule-peine.de/" TargetMode="Externa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www.km.bayern.de/ministerium/institutionen/schulberatung.html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mailto:schulpsychologie.schweighoefer@schulamt.info" TargetMode="External"/><Relationship Id="rId4" Type="http://schemas.openxmlformats.org/officeDocument/2006/relationships/hyperlink" Target="mailto:beratung.feurer@schulamt.inf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C1F0822-991A-47C0-B7AD-632D1970E44F}"/>
              </a:ext>
            </a:extLst>
          </p:cNvPr>
          <p:cNvSpPr/>
          <p:nvPr/>
        </p:nvSpPr>
        <p:spPr>
          <a:xfrm>
            <a:off x="313462" y="3167276"/>
            <a:ext cx="8517075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de-DE" sz="5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>
                    <a:lumMod val="20000"/>
                    <a:lumOff val="80000"/>
                  </a:schemeClr>
                </a:solidFill>
                <a:latin typeface="Arial Black"/>
              </a:rPr>
              <a:t>Informationsabend zur Einschulung</a:t>
            </a:r>
          </a:p>
        </p:txBody>
      </p:sp>
      <p:sp>
        <p:nvSpPr>
          <p:cNvPr id="4099" name="Abgerundete rechteckige Legende 8">
            <a:extLst>
              <a:ext uri="{FF2B5EF4-FFF2-40B4-BE49-F238E27FC236}">
                <a16:creationId xmlns:a16="http://schemas.microsoft.com/office/drawing/2014/main" id="{39276567-098C-40E4-A98F-482A09AA8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473200"/>
            <a:ext cx="3384550" cy="1223963"/>
          </a:xfrm>
          <a:prstGeom prst="wedgeRoundRectCallout">
            <a:avLst>
              <a:gd name="adj1" fmla="val -32125"/>
              <a:gd name="adj2" fmla="val 75343"/>
              <a:gd name="adj3" fmla="val 16667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56427D-D019-42F0-9C70-41A2829662D1}"/>
              </a:ext>
            </a:extLst>
          </p:cNvPr>
          <p:cNvSpPr txBox="1"/>
          <p:nvPr/>
        </p:nvSpPr>
        <p:spPr>
          <a:xfrm>
            <a:off x="3240088" y="1552575"/>
            <a:ext cx="3168650" cy="9540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de-DE" sz="2800" cap="all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</a:t>
            </a:r>
            <a:r>
              <a:rPr lang="de-DE" sz="2800" cap="all">
                <a:solidFill>
                  <a:srgbClr val="FFCC00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4101" name="Textfeld 10">
            <a:extLst>
              <a:ext uri="{FF2B5EF4-FFF2-40B4-BE49-F238E27FC236}">
                <a16:creationId xmlns:a16="http://schemas.microsoft.com/office/drawing/2014/main" id="{DD25762F-6223-47AF-9C41-6384BD7C3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79356"/>
            <a:ext cx="7777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4102" name="Grafik 10">
            <a:extLst>
              <a:ext uri="{FF2B5EF4-FFF2-40B4-BE49-F238E27FC236}">
                <a16:creationId xmlns:a16="http://schemas.microsoft.com/office/drawing/2014/main" id="{99DAA10A-16CE-485F-9235-8905B2A1C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79B0B63D-B34C-452F-9674-CDD3F72E3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0" dirty="0">
                <a:solidFill>
                  <a:srgbClr val="FFC000"/>
                </a:solidFill>
                <a:latin typeface="Arial"/>
                <a:cs typeface="Arial"/>
              </a:rPr>
              <a:t>Wie organisieren wir die Schulanmeldung?</a:t>
            </a:r>
          </a:p>
        </p:txBody>
      </p:sp>
      <p:sp>
        <p:nvSpPr>
          <p:cNvPr id="53251" name="Textfeld 2">
            <a:extLst>
              <a:ext uri="{FF2B5EF4-FFF2-40B4-BE49-F238E27FC236}">
                <a16:creationId xmlns:a16="http://schemas.microsoft.com/office/drawing/2014/main" id="{65875195-992F-41EE-B0A5-67ABB688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pic>
        <p:nvPicPr>
          <p:cNvPr id="53252" name="Grafik 4">
            <a:extLst>
              <a:ext uri="{FF2B5EF4-FFF2-40B4-BE49-F238E27FC236}">
                <a16:creationId xmlns:a16="http://schemas.microsoft.com/office/drawing/2014/main" id="{E9D6FE54-B84E-495D-9EE3-A160DC97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7A643B5-A59F-4039-9CA4-108E304FB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420938"/>
            <a:ext cx="8640763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 weitere Unterlagen verschicken wir diese Woche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Terminvergabe im Anschluss an den Elternabend </a:t>
            </a:r>
            <a:br>
              <a:rPr lang="de-DE" altLang="de-DE" sz="1800" b="0" dirty="0">
                <a:latin typeface="Arial" panose="020B0604020202020204" pitchFamily="34" charset="0"/>
              </a:rPr>
            </a:br>
            <a:r>
              <a:rPr lang="de-DE" altLang="de-DE" sz="1800" b="0" dirty="0">
                <a:latin typeface="Arial" panose="020B0604020202020204" pitchFamily="34" charset="0"/>
              </a:rPr>
              <a:t>   oder telefonisch bei Frau Sommer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Eltern melden das Kind mit allen Unterlagen an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wahrnehmen des Korridors bis 11. April 2023 (offiziell)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Schulspiel für alle schulpflichtigen Kinder </a:t>
            </a:r>
            <a:br>
              <a:rPr lang="de-DE" altLang="de-DE" sz="1800" b="0" dirty="0">
                <a:latin typeface="Arial" panose="020B0604020202020204" pitchFamily="34" charset="0"/>
              </a:rPr>
            </a:br>
            <a:r>
              <a:rPr lang="de-DE" altLang="de-DE" sz="1800" b="0" dirty="0">
                <a:latin typeface="Arial" panose="020B0604020202020204" pitchFamily="34" charset="0"/>
              </a:rPr>
              <a:t>   und solche die zusätzlich eingeschult werden möchten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endParaRPr lang="de-DE" altLang="de-DE" sz="1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4463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2A033E47-3EB8-4ED5-ABC8-7318F9B57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20713"/>
            <a:ext cx="7704137" cy="612475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400" u="sng" dirty="0">
              <a:solidFill>
                <a:srgbClr val="00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400" u="sng" dirty="0">
              <a:solidFill>
                <a:srgbClr val="00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de-DE" sz="2400" u="sng" dirty="0">
                <a:solidFill>
                  <a:srgbClr val="FFFF00"/>
                </a:solidFill>
                <a:latin typeface="Arial" charset="0"/>
              </a:rPr>
              <a:t>Unterlagen: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de-DE" sz="2400" u="sng" dirty="0">
                <a:solidFill>
                  <a:srgbClr val="FFFF00"/>
                </a:solidFill>
                <a:latin typeface="Arial" charset="0"/>
              </a:rPr>
              <a:t>Was ist für die Anmeldung mitzubringen?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400" u="sng" dirty="0">
              <a:solidFill>
                <a:srgbClr val="FFFF00"/>
              </a:solidFill>
              <a:latin typeface="Arial" charset="0"/>
            </a:endParaRP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de-DE" altLang="de-DE" sz="1600" b="0" dirty="0">
                <a:latin typeface="Arial" charset="0"/>
              </a:rPr>
              <a:t>Geburtsurkunde 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de-DE" altLang="de-DE" sz="1600" b="0" dirty="0">
                <a:latin typeface="Arial" charset="0"/>
              </a:rPr>
              <a:t>Pass (bei ausländischer Staatsangehörigkeit)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de-DE" altLang="de-DE" sz="1600" b="0" dirty="0">
                <a:latin typeface="Arial"/>
                <a:cs typeface="Arial"/>
              </a:rPr>
              <a:t>Sorgerechtsbescheid in Kopie bei alleinigem Sorgerecht 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de-DE" altLang="de-DE" sz="1600" b="0" dirty="0">
                <a:latin typeface="Arial" charset="0"/>
              </a:rPr>
              <a:t>Nachweis Masernschutz (Impfpass oder ärztliche Bestätigung über Impfschutz)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de-DE" altLang="de-DE" sz="1600" b="0" dirty="0">
                <a:latin typeface="Arial" charset="0"/>
              </a:rPr>
              <a:t>evtl. Übergabebogen des Kindergartens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de-DE" altLang="de-DE" sz="1600" b="0" dirty="0">
                <a:latin typeface="Arial" charset="0"/>
              </a:rPr>
              <a:t>Unterlagen, die Ihnen zugesandt wurden, leserlich ausgefüllt und unterschrieben</a:t>
            </a:r>
          </a:p>
          <a:p>
            <a:pPr lvl="1"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1600" b="0" dirty="0">
              <a:latin typeface="Arial" charset="0"/>
            </a:endParaRPr>
          </a:p>
          <a:p>
            <a:pPr lvl="1" indent="0"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1600" b="0" dirty="0">
              <a:latin typeface="Arial"/>
              <a:cs typeface="Arial"/>
            </a:endParaRPr>
          </a:p>
        </p:txBody>
      </p:sp>
      <p:sp>
        <p:nvSpPr>
          <p:cNvPr id="8197" name="Textfeld 7">
            <a:extLst>
              <a:ext uri="{FF2B5EF4-FFF2-40B4-BE49-F238E27FC236}">
                <a16:creationId xmlns:a16="http://schemas.microsoft.com/office/drawing/2014/main" id="{7E005C13-F28B-45C5-B49E-9BE2BEB9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418262"/>
            <a:ext cx="793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pic>
        <p:nvPicPr>
          <p:cNvPr id="8198" name="Grafik 7">
            <a:extLst>
              <a:ext uri="{FF2B5EF4-FFF2-40B4-BE49-F238E27FC236}">
                <a16:creationId xmlns:a16="http://schemas.microsoft.com/office/drawing/2014/main" id="{CF9592AA-F720-4017-8322-E230CE5E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79B0B63D-B34C-452F-9674-CDD3F72E3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" y="863661"/>
            <a:ext cx="8569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0" dirty="0">
                <a:solidFill>
                  <a:srgbClr val="FFC000"/>
                </a:solidFill>
                <a:latin typeface="Arial"/>
                <a:cs typeface="Arial"/>
              </a:rPr>
              <a:t>Wie geht es nach der </a:t>
            </a:r>
            <a:br>
              <a:rPr lang="de-DE" altLang="de-DE" sz="3600" b="0" dirty="0">
                <a:solidFill>
                  <a:srgbClr val="FFC000"/>
                </a:solidFill>
                <a:latin typeface="Arial"/>
                <a:cs typeface="Arial"/>
              </a:rPr>
            </a:br>
            <a:r>
              <a:rPr lang="de-DE" altLang="de-DE" sz="3600" b="0" dirty="0">
                <a:solidFill>
                  <a:srgbClr val="FFC000"/>
                </a:solidFill>
                <a:latin typeface="Arial"/>
                <a:cs typeface="Arial"/>
              </a:rPr>
              <a:t>Schulanmeldung weiter?</a:t>
            </a:r>
          </a:p>
        </p:txBody>
      </p:sp>
      <p:sp>
        <p:nvSpPr>
          <p:cNvPr id="53251" name="Textfeld 2">
            <a:extLst>
              <a:ext uri="{FF2B5EF4-FFF2-40B4-BE49-F238E27FC236}">
                <a16:creationId xmlns:a16="http://schemas.microsoft.com/office/drawing/2014/main" id="{65875195-992F-41EE-B0A5-67ABB688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pic>
        <p:nvPicPr>
          <p:cNvPr id="53252" name="Grafik 4">
            <a:extLst>
              <a:ext uri="{FF2B5EF4-FFF2-40B4-BE49-F238E27FC236}">
                <a16:creationId xmlns:a16="http://schemas.microsoft.com/office/drawing/2014/main" id="{E9D6FE54-B84E-495D-9EE3-A160DC97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7A643B5-A59F-4039-9CA4-108E304FB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9" y="2424113"/>
            <a:ext cx="8640763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Schnupperunterricht (nach den Pfingstferien)</a:t>
            </a:r>
          </a:p>
          <a:p>
            <a:pPr marL="457200" lvl="1" indent="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de-DE" altLang="de-DE" sz="1800" b="0" dirty="0">
                <a:latin typeface="Arial" panose="020B0604020202020204" pitchFamily="34" charset="0"/>
              </a:rPr>
              <a:t>Falls ihr Kind nicht den Kindergarten in Laufamholz oder </a:t>
            </a:r>
            <a:r>
              <a:rPr lang="de-DE" altLang="de-DE" sz="1800" b="0" dirty="0" err="1">
                <a:latin typeface="Arial" panose="020B0604020202020204" pitchFamily="34" charset="0"/>
              </a:rPr>
              <a:t>Rehhof</a:t>
            </a:r>
            <a:r>
              <a:rPr lang="de-DE" altLang="de-DE" sz="1800" b="0" dirty="0">
                <a:latin typeface="Arial" panose="020B0604020202020204" pitchFamily="34" charset="0"/>
              </a:rPr>
              <a:t> besucht und Sie Interesse an einem Schnupperunterricht haben, melden Sie Ihr Kind per </a:t>
            </a:r>
            <a:br>
              <a:rPr lang="de-DE" altLang="de-DE" sz="1800" b="0" dirty="0">
                <a:latin typeface="Arial" panose="020B0604020202020204" pitchFamily="34" charset="0"/>
              </a:rPr>
            </a:br>
            <a:r>
              <a:rPr lang="de-DE" altLang="de-DE" sz="1800" b="0" dirty="0">
                <a:latin typeface="Arial" panose="020B0604020202020204" pitchFamily="34" charset="0"/>
              </a:rPr>
              <a:t>E-Mail bei uns an. (Betreff: </a:t>
            </a:r>
            <a:r>
              <a:rPr lang="de-DE" altLang="de-DE" sz="1800" b="0" dirty="0" err="1">
                <a:latin typeface="Arial" panose="020B0604020202020204" pitchFamily="34" charset="0"/>
              </a:rPr>
              <a:t>Schnupperunterricht_Name</a:t>
            </a:r>
            <a:r>
              <a:rPr lang="de-DE" altLang="de-DE" sz="1800" b="0" dirty="0">
                <a:latin typeface="Arial" panose="020B0604020202020204" pitchFamily="34" charset="0"/>
              </a:rPr>
              <a:t> des Kindes)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latin typeface="Arial" panose="020B0604020202020204" pitchFamily="34" charset="0"/>
              </a:rPr>
              <a:t> nähere Informationen zum ersten Schultag erhalten Sie Anfang September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solidFill>
                  <a:srgbClr val="FFFFFF"/>
                </a:solidFill>
                <a:latin typeface="Arial" panose="020B0604020202020204" pitchFamily="34" charset="0"/>
              </a:rPr>
              <a:t> erster Schultag am Dienstag, 12.09.2023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de-DE" altLang="de-DE" sz="1800" b="0" dirty="0">
                <a:solidFill>
                  <a:srgbClr val="FFFFFF"/>
                </a:solidFill>
                <a:latin typeface="Arial" panose="020B0604020202020204" pitchFamily="34" charset="0"/>
              </a:rPr>
              <a:t> Unterricht in der ersten Woche von 8:00 Uhr bis 11:15 Uhr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endParaRPr lang="de-DE" altLang="de-DE" sz="1800" b="0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endParaRPr lang="de-DE" altLang="de-DE" sz="1800" dirty="0">
              <a:latin typeface="Arial" panose="020B0604020202020204" pitchFamily="34" charset="0"/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endParaRPr lang="de-DE" altLang="de-DE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9473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32BC2E22-A482-4C74-ADFB-5E750EAEF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9" y="279576"/>
            <a:ext cx="692722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4000" dirty="0">
                <a:solidFill>
                  <a:srgbClr val="FFCC00"/>
                </a:solidFill>
                <a:latin typeface="Arial"/>
                <a:cs typeface="Arial"/>
              </a:rPr>
              <a:t>3</a:t>
            </a: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Erwartungen an unsere Schulanfänger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Textfeld 2">
            <a:extLst>
              <a:ext uri="{FF2B5EF4-FFF2-40B4-BE49-F238E27FC236}">
                <a16:creationId xmlns:a16="http://schemas.microsoft.com/office/drawing/2014/main" id="{D56E749B-0947-43E4-979C-A92F9053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27654" name="Grafik 7">
            <a:extLst>
              <a:ext uri="{FF2B5EF4-FFF2-40B4-BE49-F238E27FC236}">
                <a16:creationId xmlns:a16="http://schemas.microsoft.com/office/drawing/2014/main" id="{C8F1C12F-4E99-485A-87BC-1D4B5A2F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DC8C35-512A-4F84-8F98-F8BE2AE4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991" y="2368901"/>
            <a:ext cx="717502" cy="447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6F0A1A-80C3-43F2-A38E-15CDEC16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499" y="1729537"/>
            <a:ext cx="518337" cy="4535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17B48F-34CB-4C47-ADC2-E87959479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133" y="1510501"/>
            <a:ext cx="1090995" cy="118558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E9A02D0-7A22-4988-82F7-5141F784EC01}"/>
              </a:ext>
            </a:extLst>
          </p:cNvPr>
          <p:cNvSpPr txBox="1"/>
          <p:nvPr/>
        </p:nvSpPr>
        <p:spPr>
          <a:xfrm>
            <a:off x="557592" y="2897242"/>
            <a:ext cx="5797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Tasche packen und selbst tragen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CC9403-051A-4BD2-958A-F3935292B10B}"/>
              </a:ext>
            </a:extLst>
          </p:cNvPr>
          <p:cNvSpPr txBox="1"/>
          <p:nvPr/>
        </p:nvSpPr>
        <p:spPr>
          <a:xfrm>
            <a:off x="545907" y="1849805"/>
            <a:ext cx="483059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1313">
              <a:lnSpc>
                <a:spcPct val="90000"/>
              </a:lnSpc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alleine an- und ausziehen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BE330B1-7205-4084-B45A-CB9DA11C916B}"/>
              </a:ext>
            </a:extLst>
          </p:cNvPr>
          <p:cNvSpPr txBox="1"/>
          <p:nvPr/>
        </p:nvSpPr>
        <p:spPr>
          <a:xfrm>
            <a:off x="539750" y="2391368"/>
            <a:ext cx="450605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1313">
              <a:lnSpc>
                <a:spcPct val="90000"/>
              </a:lnSpc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Schleife binden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B99F600-48F7-444D-A505-DBC52A12E46B}"/>
              </a:ext>
            </a:extLst>
          </p:cNvPr>
          <p:cNvSpPr txBox="1"/>
          <p:nvPr/>
        </p:nvSpPr>
        <p:spPr>
          <a:xfrm>
            <a:off x="606300" y="4499115"/>
            <a:ext cx="3431379" cy="42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Grenzen kennen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3B1FB81-566D-441F-A224-DF9855CDCB07}"/>
              </a:ext>
            </a:extLst>
          </p:cNvPr>
          <p:cNvSpPr txBox="1"/>
          <p:nvPr/>
        </p:nvSpPr>
        <p:spPr>
          <a:xfrm>
            <a:off x="569821" y="3422802"/>
            <a:ext cx="36359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Ordnung halten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4663F59-CF3B-4342-B267-B1672D649422}"/>
              </a:ext>
            </a:extLst>
          </p:cNvPr>
          <p:cNvSpPr txBox="1"/>
          <p:nvPr/>
        </p:nvSpPr>
        <p:spPr>
          <a:xfrm>
            <a:off x="592632" y="3952022"/>
            <a:ext cx="61923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Anweisungen und Regeln befolgen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FA65452-84F2-4CFF-8D47-5D5563CA8E34}"/>
              </a:ext>
            </a:extLst>
          </p:cNvPr>
          <p:cNvSpPr txBox="1"/>
          <p:nvPr/>
        </p:nvSpPr>
        <p:spPr>
          <a:xfrm>
            <a:off x="606300" y="5027212"/>
            <a:ext cx="7970586" cy="449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500">
                <a:latin typeface="Arial" panose="020B0604020202020204" pitchFamily="34" charset="0"/>
                <a:cs typeface="Arial" panose="020B0604020202020204" pitchFamily="34" charset="0"/>
              </a:rPr>
              <a:t>Toilette allein benutzen und Händewaschen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02502A4-30B8-43DA-B55A-5D2778563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925" y="2790995"/>
            <a:ext cx="1189137" cy="106612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AF9172D-00E9-42F7-93FE-CC95F4995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490" y="4520006"/>
            <a:ext cx="600005" cy="9676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CC31758-DBFD-4D06-8FDF-4B0C431FB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380" y="5093911"/>
            <a:ext cx="767033" cy="63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8" grpId="0"/>
      <p:bldP spid="2" grpId="0"/>
      <p:bldP spid="15" grpId="0"/>
      <p:bldP spid="16" grpId="0"/>
      <p:bldP spid="17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feld 2">
            <a:extLst>
              <a:ext uri="{FF2B5EF4-FFF2-40B4-BE49-F238E27FC236}">
                <a16:creationId xmlns:a16="http://schemas.microsoft.com/office/drawing/2014/main" id="{D56E749B-0947-43E4-979C-A92F9053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64" y="633719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27654" name="Grafik 7">
            <a:extLst>
              <a:ext uri="{FF2B5EF4-FFF2-40B4-BE49-F238E27FC236}">
                <a16:creationId xmlns:a16="http://schemas.microsoft.com/office/drawing/2014/main" id="{C8F1C12F-4E99-485A-87BC-1D4B5A2F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C1650A-991A-402A-89D4-134D68018BF1}"/>
              </a:ext>
            </a:extLst>
          </p:cNvPr>
          <p:cNvSpPr txBox="1"/>
          <p:nvPr/>
        </p:nvSpPr>
        <p:spPr>
          <a:xfrm>
            <a:off x="593354" y="2392074"/>
            <a:ext cx="5800012" cy="787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sich in einer Gruppe von Gleichaltrigen zurechtfinden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0E0843-B78D-4267-8629-BFDAFE5206D6}"/>
              </a:ext>
            </a:extLst>
          </p:cNvPr>
          <p:cNvSpPr txBox="1"/>
          <p:nvPr/>
        </p:nvSpPr>
        <p:spPr>
          <a:xfrm>
            <a:off x="593354" y="1839291"/>
            <a:ext cx="2304586" cy="4010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-341313">
              <a:lnSpc>
                <a:spcPct val="90000"/>
              </a:lnSpc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still sitzen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AADDF80D-A633-4430-A4A2-FA0334E04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9" y="121542"/>
            <a:ext cx="64984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Erwartungen an unsere Schulanfänger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F91D36-683D-4B7D-80E3-65A738AF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99" y="2408908"/>
            <a:ext cx="2657475" cy="22728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433107-4140-4224-B8FC-87900D2A2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172" y="1254159"/>
            <a:ext cx="854927" cy="112139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2CE2B27-D469-46F2-9394-8F9342725AD7}"/>
              </a:ext>
            </a:extLst>
          </p:cNvPr>
          <p:cNvSpPr txBox="1"/>
          <p:nvPr/>
        </p:nvSpPr>
        <p:spPr>
          <a:xfrm>
            <a:off x="593354" y="3356401"/>
            <a:ext cx="4667011" cy="4361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Kompromisse schließen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E69E55F-5175-4892-8CA5-4287E398B05C}"/>
              </a:ext>
            </a:extLst>
          </p:cNvPr>
          <p:cNvSpPr txBox="1"/>
          <p:nvPr/>
        </p:nvSpPr>
        <p:spPr>
          <a:xfrm>
            <a:off x="604138" y="3884225"/>
            <a:ext cx="4620803" cy="4361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gemeinsam aufräumen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C137240-C771-43F3-8F43-E9C392789226}"/>
              </a:ext>
            </a:extLst>
          </p:cNvPr>
          <p:cNvSpPr txBox="1"/>
          <p:nvPr/>
        </p:nvSpPr>
        <p:spPr>
          <a:xfrm>
            <a:off x="627241" y="4445226"/>
            <a:ext cx="4620803" cy="4361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verlieren können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0C9700B-7EC8-44CE-9151-A566B6DCA0B5}"/>
              </a:ext>
            </a:extLst>
          </p:cNvPr>
          <p:cNvSpPr txBox="1"/>
          <p:nvPr/>
        </p:nvSpPr>
        <p:spPr>
          <a:xfrm>
            <a:off x="650889" y="4976743"/>
            <a:ext cx="4663897" cy="4361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einander helfen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EE13FCF-64E0-4C1C-A0CA-B52D3397963A}"/>
              </a:ext>
            </a:extLst>
          </p:cNvPr>
          <p:cNvSpPr txBox="1"/>
          <p:nvPr/>
        </p:nvSpPr>
        <p:spPr>
          <a:xfrm>
            <a:off x="650889" y="5464435"/>
            <a:ext cx="403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zuhören und abwarten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4604EB-4AE8-4BF8-A10B-C8FD11E00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712" y="5149783"/>
            <a:ext cx="1499023" cy="114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8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/>
      <p:bldP spid="18" grpId="0"/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feld 2">
            <a:extLst>
              <a:ext uri="{FF2B5EF4-FFF2-40B4-BE49-F238E27FC236}">
                <a16:creationId xmlns:a16="http://schemas.microsoft.com/office/drawing/2014/main" id="{D56E749B-0947-43E4-979C-A92F9053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27654" name="Grafik 7">
            <a:extLst>
              <a:ext uri="{FF2B5EF4-FFF2-40B4-BE49-F238E27FC236}">
                <a16:creationId xmlns:a16="http://schemas.microsoft.com/office/drawing/2014/main" id="{C8F1C12F-4E99-485A-87BC-1D4B5A2F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3768CA-6B05-4EE6-A062-451846E1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94408">
            <a:off x="6492193" y="2537440"/>
            <a:ext cx="1515268" cy="6955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7005FFB-2F10-4A91-9831-81CED1D85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04" y="3076187"/>
            <a:ext cx="666494" cy="12565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DACD1D-EF71-4973-88F9-5CEFE9174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345" y="1793565"/>
            <a:ext cx="996035" cy="1001759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9844CA34-7C7D-484C-92F7-DF75A5232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9" y="240915"/>
            <a:ext cx="64984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Erwartungen an unsere Schulanfänger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CDE276F-78C4-4BFD-945E-736DB24D5F48}"/>
              </a:ext>
            </a:extLst>
          </p:cNvPr>
          <p:cNvSpPr txBox="1"/>
          <p:nvPr/>
        </p:nvSpPr>
        <p:spPr>
          <a:xfrm>
            <a:off x="624468" y="2348493"/>
            <a:ext cx="27134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Stifthaltung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E22DC8E-E1DF-413A-A4E7-48A64A8A3DE1}"/>
              </a:ext>
            </a:extLst>
          </p:cNvPr>
          <p:cNvSpPr txBox="1"/>
          <p:nvPr/>
        </p:nvSpPr>
        <p:spPr>
          <a:xfrm>
            <a:off x="624468" y="4120949"/>
            <a:ext cx="3241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genau ausmalen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FC0437-54D7-4ABF-87B4-45F5FEBA58CB}"/>
              </a:ext>
            </a:extLst>
          </p:cNvPr>
          <p:cNvSpPr txBox="1"/>
          <p:nvPr/>
        </p:nvSpPr>
        <p:spPr>
          <a:xfrm>
            <a:off x="624467" y="2933420"/>
            <a:ext cx="48991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mit Schere sicher umgehen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2A218F-68C4-4515-BD29-8DF3D87ADA9D}"/>
              </a:ext>
            </a:extLst>
          </p:cNvPr>
          <p:cNvSpPr txBox="1"/>
          <p:nvPr/>
        </p:nvSpPr>
        <p:spPr>
          <a:xfrm>
            <a:off x="624468" y="3592742"/>
            <a:ext cx="3850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mit Kleber arbeiten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8706C3A-14A5-43E0-A35A-10F87A8BA3C1}"/>
              </a:ext>
            </a:extLst>
          </p:cNvPr>
          <p:cNvSpPr txBox="1"/>
          <p:nvPr/>
        </p:nvSpPr>
        <p:spPr>
          <a:xfrm>
            <a:off x="624467" y="4751055"/>
            <a:ext cx="41185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bei einer Sache bleiben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58952BC-A21A-402B-A071-57B35A913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897" y="3754424"/>
            <a:ext cx="1030365" cy="11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feld 2">
            <a:extLst>
              <a:ext uri="{FF2B5EF4-FFF2-40B4-BE49-F238E27FC236}">
                <a16:creationId xmlns:a16="http://schemas.microsoft.com/office/drawing/2014/main" id="{D56E749B-0947-43E4-979C-A92F9053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27654" name="Grafik 7">
            <a:extLst>
              <a:ext uri="{FF2B5EF4-FFF2-40B4-BE49-F238E27FC236}">
                <a16:creationId xmlns:a16="http://schemas.microsoft.com/office/drawing/2014/main" id="{C8F1C12F-4E99-485A-87BC-1D4B5A2F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EC8CD5-1215-471E-A8AC-C48B2D6016E2}"/>
              </a:ext>
            </a:extLst>
          </p:cNvPr>
          <p:cNvSpPr txBox="1"/>
          <p:nvPr/>
        </p:nvSpPr>
        <p:spPr>
          <a:xfrm>
            <a:off x="731176" y="4633085"/>
            <a:ext cx="702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Farben und Formen erkennen</a:t>
            </a:r>
            <a:endParaRPr lang="de-DE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23C431-2345-45AD-A760-73B0A3203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71" y="3172418"/>
            <a:ext cx="1025993" cy="831183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FE8FD9CE-8313-4A3E-924B-A22ED885E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9" y="345698"/>
            <a:ext cx="64984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Erwartungen an unsere Schulanfänger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5F5560-1DA4-4185-8F96-4D3852C21400}"/>
              </a:ext>
            </a:extLst>
          </p:cNvPr>
          <p:cNvSpPr txBox="1"/>
          <p:nvPr/>
        </p:nvSpPr>
        <p:spPr>
          <a:xfrm>
            <a:off x="683941" y="2051049"/>
            <a:ext cx="76869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rechts, links, oben und unten unterscheiden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96C655-D4C7-4D81-A550-A0A3439C92DE}"/>
              </a:ext>
            </a:extLst>
          </p:cNvPr>
          <p:cNvSpPr txBox="1"/>
          <p:nvPr/>
        </p:nvSpPr>
        <p:spPr>
          <a:xfrm>
            <a:off x="683941" y="3423108"/>
            <a:ext cx="695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Zählen in den Alltag einbinden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DAC474-B9D0-4546-A252-59B933BE1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9" y="2797988"/>
            <a:ext cx="1241536" cy="1954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92C7AF-581B-44CC-A3D6-88E8863E1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420" y="2587386"/>
            <a:ext cx="215591" cy="6592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682BD3-9C14-4A2E-AA20-593A8EB92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355" y="4231808"/>
            <a:ext cx="2180063" cy="17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FD885E1-9277-4B16-B3DC-C011034CF3AD}"/>
              </a:ext>
            </a:extLst>
          </p:cNvPr>
          <p:cNvSpPr txBox="1"/>
          <p:nvPr/>
        </p:nvSpPr>
        <p:spPr>
          <a:xfrm>
            <a:off x="569578" y="3459960"/>
            <a:ext cx="4148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sich trennen können</a:t>
            </a:r>
          </a:p>
        </p:txBody>
      </p:sp>
      <p:sp>
        <p:nvSpPr>
          <p:cNvPr id="27651" name="Textfeld 2">
            <a:extLst>
              <a:ext uri="{FF2B5EF4-FFF2-40B4-BE49-F238E27FC236}">
                <a16:creationId xmlns:a16="http://schemas.microsoft.com/office/drawing/2014/main" id="{D56E749B-0947-43E4-979C-A92F9053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27654" name="Grafik 7">
            <a:extLst>
              <a:ext uri="{FF2B5EF4-FFF2-40B4-BE49-F238E27FC236}">
                <a16:creationId xmlns:a16="http://schemas.microsoft.com/office/drawing/2014/main" id="{C8F1C12F-4E99-485A-87BC-1D4B5A2F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EC8CD5-1215-471E-A8AC-C48B2D6016E2}"/>
              </a:ext>
            </a:extLst>
          </p:cNvPr>
          <p:cNvSpPr txBox="1"/>
          <p:nvPr/>
        </p:nvSpPr>
        <p:spPr>
          <a:xfrm>
            <a:off x="539750" y="2345258"/>
            <a:ext cx="7521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500">
                <a:latin typeface="Arial" panose="020B0604020202020204" pitchFamily="34" charset="0"/>
                <a:cs typeface="Arial" panose="020B0604020202020204" pitchFamily="34" charset="0"/>
              </a:rPr>
              <a:t>Schulweg kennen </a:t>
            </a:r>
            <a:r>
              <a:rPr lang="de-DE" sz="1200">
                <a:hlinkClick r:id="rId3"/>
              </a:rPr>
              <a:t>Schulwegkarte Grundschule Laufamholz (nuernberg.de) </a:t>
            </a:r>
            <a:endParaRPr lang="de-DE" alt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D86EFE-23D0-4F06-9968-53DA2A8B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247" y="2448242"/>
            <a:ext cx="513011" cy="9807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DB92EB0-8953-4DAF-AEF5-E50B85197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11" y="2410619"/>
            <a:ext cx="513011" cy="9958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5387B37-E45A-441E-AAA1-8EF96495AA95}"/>
              </a:ext>
            </a:extLst>
          </p:cNvPr>
          <p:cNvSpPr txBox="1"/>
          <p:nvPr/>
        </p:nvSpPr>
        <p:spPr>
          <a:xfrm>
            <a:off x="7614247" y="6025847"/>
            <a:ext cx="1278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/>
              <a:t>"</a:t>
            </a:r>
            <a:r>
              <a:rPr lang="de-DE" sz="700">
                <a:hlinkClick r:id="rId6" tooltip="http://www.burgschule-peine.de/"/>
              </a:rPr>
              <a:t>Dieses Foto</a:t>
            </a:r>
            <a:r>
              <a:rPr lang="de-DE" sz="700"/>
              <a:t>" von Unbekannter Autor ist lizenziert gemäß </a:t>
            </a:r>
            <a:r>
              <a:rPr lang="de-DE" sz="700">
                <a:hlinkClick r:id="rId7" tooltip="https://creativecommons.org/licenses/by-nc-nd/3.0/"/>
              </a:rPr>
              <a:t>CC BY-NC-ND</a:t>
            </a:r>
            <a:endParaRPr lang="de-DE" sz="700"/>
          </a:p>
        </p:txBody>
      </p:sp>
      <p:pic>
        <p:nvPicPr>
          <p:cNvPr id="7" name="Grafik 6" descr="Ein Bild, das Karte enthält.&#10;&#10;Beschreibung automatisch generiert.">
            <a:extLst>
              <a:ext uri="{FF2B5EF4-FFF2-40B4-BE49-F238E27FC236}">
                <a16:creationId xmlns:a16="http://schemas.microsoft.com/office/drawing/2014/main" id="{77CF27A4-0E63-472F-F144-62B8AF8FB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445451" y="-846497"/>
            <a:ext cx="6093039" cy="8611849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F23A0A20-87D3-480F-857C-CC663E994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9" y="345698"/>
            <a:ext cx="64984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4000">
                <a:solidFill>
                  <a:srgbClr val="FFCC00"/>
                </a:solidFill>
                <a:latin typeface="Arial"/>
                <a:cs typeface="Arial"/>
              </a:rPr>
              <a:t>4</a:t>
            </a:r>
            <a:r>
              <a:rPr kumimoji="0" lang="de-DE" altLang="de-DE" sz="4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Erwartungen an unsere Schulanfänger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3DDB0-AFFD-ABB1-DAC0-443F23AE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D320"/>
                </a:solidFill>
                <a:effectLst/>
                <a:uLnTx/>
                <a:uFillTx/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4. </a:t>
            </a:r>
            <a:r>
              <a:rPr lang="de-DE" altLang="de-DE" sz="3600" kern="1200" dirty="0">
                <a:solidFill>
                  <a:srgbClr val="FFD320"/>
                </a:solidFill>
                <a:effectLst/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Tipps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47B146-9824-C038-9966-9C25BC4BE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604"/>
            <a:ext cx="3170663" cy="549809"/>
          </a:xfrm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3200">
                <a:latin typeface="Arial" panose="020B0604020202020204" pitchFamily="34" charset="0"/>
                <a:cs typeface="Arial" panose="020B0604020202020204" pitchFamily="34" charset="0"/>
              </a:rPr>
              <a:t>Büchertasche</a:t>
            </a:r>
          </a:p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8A4502-359F-40A7-9D3F-C27FB400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073" y="1961658"/>
            <a:ext cx="2528567" cy="25285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390A4F3-6C48-4A18-BEBA-CB0E56815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231" y="1961659"/>
            <a:ext cx="2528567" cy="25285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E8746D-FE1D-4B28-82DD-4F162B0E5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86" b="12861"/>
          <a:stretch/>
        </p:blipFill>
        <p:spPr>
          <a:xfrm>
            <a:off x="675826" y="1961658"/>
            <a:ext cx="2488480" cy="2528567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63DAAF-FC84-4344-9111-55247D60E46B}"/>
              </a:ext>
            </a:extLst>
          </p:cNvPr>
          <p:cNvCxnSpPr>
            <a:cxnSpLocks/>
          </p:cNvCxnSpPr>
          <p:nvPr/>
        </p:nvCxnSpPr>
        <p:spPr bwMode="auto">
          <a:xfrm>
            <a:off x="748145" y="2253674"/>
            <a:ext cx="216604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2D15429-D1E1-4BB6-9FAC-2AB967F4B9F3}"/>
              </a:ext>
            </a:extLst>
          </p:cNvPr>
          <p:cNvCxnSpPr>
            <a:cxnSpLocks/>
          </p:cNvCxnSpPr>
          <p:nvPr/>
        </p:nvCxnSpPr>
        <p:spPr bwMode="auto">
          <a:xfrm>
            <a:off x="1694984" y="2178206"/>
            <a:ext cx="59475" cy="229715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BA92533-1F11-44C4-80B6-439F8714D0B7}"/>
              </a:ext>
            </a:extLst>
          </p:cNvPr>
          <p:cNvCxnSpPr>
            <a:cxnSpLocks/>
          </p:cNvCxnSpPr>
          <p:nvPr/>
        </p:nvCxnSpPr>
        <p:spPr bwMode="auto">
          <a:xfrm>
            <a:off x="3714824" y="2877016"/>
            <a:ext cx="755228" cy="42374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92CA8A6-DD73-4AC2-94C7-1B6016E4F8C0}"/>
              </a:ext>
            </a:extLst>
          </p:cNvPr>
          <p:cNvCxnSpPr>
            <a:cxnSpLocks/>
          </p:cNvCxnSpPr>
          <p:nvPr/>
        </p:nvCxnSpPr>
        <p:spPr bwMode="auto">
          <a:xfrm flipH="1">
            <a:off x="4683853" y="2178206"/>
            <a:ext cx="124299" cy="69881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0813AD2-3E9D-4411-8BAF-B46D78A0F856}"/>
              </a:ext>
            </a:extLst>
          </p:cNvPr>
          <p:cNvCxnSpPr/>
          <p:nvPr/>
        </p:nvCxnSpPr>
        <p:spPr bwMode="auto">
          <a:xfrm flipH="1">
            <a:off x="7157109" y="2051828"/>
            <a:ext cx="148683" cy="512956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936637D-FE28-4B69-84B5-26FA672DCC4A}"/>
              </a:ext>
            </a:extLst>
          </p:cNvPr>
          <p:cNvCxnSpPr>
            <a:cxnSpLocks/>
          </p:cNvCxnSpPr>
          <p:nvPr/>
        </p:nvCxnSpPr>
        <p:spPr bwMode="auto">
          <a:xfrm>
            <a:off x="6502692" y="2765504"/>
            <a:ext cx="273885" cy="53897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6A77A40-F801-44DA-9118-E1D746F30C99}"/>
              </a:ext>
            </a:extLst>
          </p:cNvPr>
          <p:cNvCxnSpPr/>
          <p:nvPr/>
        </p:nvCxnSpPr>
        <p:spPr bwMode="auto">
          <a:xfrm flipH="1">
            <a:off x="7362175" y="3395548"/>
            <a:ext cx="148683" cy="512956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0EBDD9EA-6FBF-492D-9F9F-4A8ECC74DF55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5779" y="3044284"/>
            <a:ext cx="362097" cy="568711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A363081-3781-4E7B-9F8D-A6242B9DC920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6483" y="3276601"/>
            <a:ext cx="422788" cy="36055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hteck 33">
            <a:extLst>
              <a:ext uri="{FF2B5EF4-FFF2-40B4-BE49-F238E27FC236}">
                <a16:creationId xmlns:a16="http://schemas.microsoft.com/office/drawing/2014/main" id="{8C88F873-6D28-4E71-88DB-5887F486666F}"/>
              </a:ext>
            </a:extLst>
          </p:cNvPr>
          <p:cNvSpPr/>
          <p:nvPr/>
        </p:nvSpPr>
        <p:spPr bwMode="auto">
          <a:xfrm>
            <a:off x="817756" y="2787806"/>
            <a:ext cx="936703" cy="1356772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F65CA6-2878-46DA-963C-172932CC6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773" y="4940853"/>
            <a:ext cx="1164180" cy="12249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570AF52-EBFE-4E3E-9F70-AF862498D4AA}"/>
              </a:ext>
            </a:extLst>
          </p:cNvPr>
          <p:cNvSpPr txBox="1"/>
          <p:nvPr/>
        </p:nvSpPr>
        <p:spPr>
          <a:xfrm>
            <a:off x="457200" y="5059935"/>
            <a:ext cx="3278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7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3200">
                <a:latin typeface="Arial" panose="020B0604020202020204" pitchFamily="34" charset="0"/>
                <a:cs typeface="Arial" panose="020B0604020202020204" pitchFamily="34" charset="0"/>
              </a:rPr>
              <a:t>Schultüte</a:t>
            </a:r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4A344080-86CE-45C5-B7A3-829CC3FC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629C172-D929-4885-8A22-C02640AE7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745" y="4021209"/>
            <a:ext cx="529200" cy="9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47B146-9824-C038-9966-9C25BC4BE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16"/>
            <a:ext cx="8229600" cy="4572168"/>
          </a:xfrm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Freuen Sie sich mit Ihrem Kind auf die Schule!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Wecken und Unterstützen Sie Lernwille und Interesse!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Keine Hektik am Morgen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Zeit zum Spielen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Kein Terminmarathon am Nachmittag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Nutzen Sie den Elternabend!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Bedachter Fernseh- und Computerkonsum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Schulweg ablaufen und Laufgruppen bilden</a:t>
            </a:r>
          </a:p>
          <a:p>
            <a:pPr marL="0" indent="0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8F1425E-1AC8-4EA8-9512-34AC2978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691"/>
            <a:ext cx="8229600" cy="1143000"/>
          </a:xfrm>
        </p:spPr>
        <p:txBody>
          <a:bodyPr/>
          <a:lstStyle/>
          <a:p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D320"/>
                </a:solidFill>
                <a:effectLst/>
                <a:uLnTx/>
                <a:uFillTx/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4. </a:t>
            </a:r>
            <a:r>
              <a:rPr lang="de-DE" altLang="de-DE" sz="3600" kern="1200" dirty="0">
                <a:solidFill>
                  <a:srgbClr val="FFD320"/>
                </a:solidFill>
                <a:effectLst/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Tipps</a:t>
            </a:r>
            <a:endParaRPr lang="de-DE" dirty="0"/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53B78473-FDDD-47A1-99E5-161DDF26C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AA543-89F7-4250-B6DA-63FBC794C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558" y="949379"/>
            <a:ext cx="8569325" cy="403225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  <a:defRPr/>
            </a:pPr>
            <a:r>
              <a:rPr lang="de-DE" sz="31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erwartet Sie heute Abend:</a:t>
            </a:r>
            <a:br>
              <a:rPr lang="de-DE" sz="2400" dirty="0">
                <a:latin typeface="Arial" pitchFamily="34" charset="0"/>
                <a:cs typeface="Arial" pitchFamily="34" charset="0"/>
              </a:rPr>
            </a:br>
            <a:br>
              <a:rPr lang="de-DE" sz="2400" dirty="0">
                <a:latin typeface="Arial" pitchFamily="34" charset="0"/>
                <a:cs typeface="Arial" pitchFamily="34" charset="0"/>
              </a:rPr>
            </a:br>
            <a: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  <a:t>1. Wer gehört zu unserer Schule?</a:t>
            </a:r>
            <a:b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  <a:t>Schulanmeldung</a:t>
            </a:r>
            <a:b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  <a:t>3. Erwartungen an unsere Schulanfänger</a:t>
            </a:r>
            <a:b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  <a:t>4. Tipps</a:t>
            </a:r>
            <a:b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  <a:t>5. Staatliche Schulberatung</a:t>
            </a:r>
            <a:b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2400" dirty="0">
                <a:solidFill>
                  <a:schemeClr val="tx1"/>
                </a:solidFill>
                <a:latin typeface="Arial"/>
                <a:cs typeface="Arial"/>
              </a:rPr>
              <a:t>6. Unser Schulleben</a:t>
            </a:r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Textfeld 6">
            <a:extLst>
              <a:ext uri="{FF2B5EF4-FFF2-40B4-BE49-F238E27FC236}">
                <a16:creationId xmlns:a16="http://schemas.microsoft.com/office/drawing/2014/main" id="{A03CB34F-9E98-45C6-A5D2-E5BC2DBC1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381750"/>
            <a:ext cx="7561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5125" name="Grafik 5">
            <a:extLst>
              <a:ext uri="{FF2B5EF4-FFF2-40B4-BE49-F238E27FC236}">
                <a16:creationId xmlns:a16="http://schemas.microsoft.com/office/drawing/2014/main" id="{A076B38B-9892-481D-B23B-AC68801CF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id="{878C860B-949A-40CF-92AC-59114DDA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1570038"/>
            <a:ext cx="7270750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600" dirty="0">
                <a:solidFill>
                  <a:srgbClr val="FFD32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5. Staatliche Schulberatung </a:t>
            </a:r>
            <a:br>
              <a:rPr lang="de-DE" altLang="de-DE" sz="3600" dirty="0">
                <a:solidFill>
                  <a:srgbClr val="FFD32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</a:br>
            <a:r>
              <a:rPr lang="de-DE" altLang="de-DE" sz="3600" dirty="0">
                <a:solidFill>
                  <a:srgbClr val="FF0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im </a:t>
            </a:r>
            <a:r>
              <a:rPr lang="de-DE" altLang="de-DE" sz="3600" dirty="0">
                <a:solidFill>
                  <a:srgbClr val="0099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Umfeld</a:t>
            </a:r>
            <a:r>
              <a:rPr lang="de-DE" altLang="de-DE" sz="3600" dirty="0">
                <a:solidFill>
                  <a:srgbClr val="E5E5FF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 </a:t>
            </a:r>
            <a:r>
              <a:rPr lang="de-DE" altLang="de-DE" sz="3600" dirty="0">
                <a:solidFill>
                  <a:srgbClr val="66CCFF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Schule</a:t>
            </a:r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49161FF3-4C4E-4AE5-A7FC-9551232D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2825"/>
            <a:ext cx="82296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err="1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Laufamholz</a:t>
            </a:r>
            <a:r>
              <a:rPr lang="de-DE" altLang="de-DE" sz="1200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 – 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15.02.2023</a:t>
            </a:r>
            <a:endParaRPr lang="de-DE" altLang="de-DE" sz="1200">
              <a:solidFill>
                <a:srgbClr val="FFC000"/>
              </a:solidFill>
              <a:latin typeface="Arial" panose="020B0604020202020204" pitchFamily="34" charset="0"/>
              <a:ea typeface="WenQuanYi Micro Hei" charset="0"/>
              <a:cs typeface="Arial" panose="020B0604020202020204" pitchFamily="34" charset="0"/>
            </a:endParaRP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7CA99E78-D5AF-4E10-BBD7-1F8875B48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5A6C06D-AE9D-4018-943A-59D225ADA02F}" type="slidenum">
              <a:rPr lang="de-DE" altLang="de-DE" sz="1200">
                <a:solidFill>
                  <a:srgbClr val="FFFFFF"/>
                </a:solidFill>
                <a:latin typeface="Arial" panose="020B0604020202020204" pitchFamily="34" charset="0"/>
                <a:cs typeface="WenQuanYi Micro Hei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de-DE" sz="1200">
              <a:solidFill>
                <a:srgbClr val="FFFFFF"/>
              </a:solidFill>
              <a:latin typeface="Arial" panose="020B0604020202020204" pitchFamily="34" charset="0"/>
              <a:cs typeface="WenQuanYi Micro Hei" charset="0"/>
            </a:endParaRPr>
          </a:p>
        </p:txBody>
      </p:sp>
      <p:pic>
        <p:nvPicPr>
          <p:cNvPr id="38917" name="Picture 4">
            <a:extLst>
              <a:ext uri="{FF2B5EF4-FFF2-40B4-BE49-F238E27FC236}">
                <a16:creationId xmlns:a16="http://schemas.microsoft.com/office/drawing/2014/main" id="{375E1D65-E4AB-40A6-9002-798CCC103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5">
            <a:extLst>
              <a:ext uri="{FF2B5EF4-FFF2-40B4-BE49-F238E27FC236}">
                <a16:creationId xmlns:a16="http://schemas.microsoft.com/office/drawing/2014/main" id="{0A3ADF26-F3F3-4147-80D5-94ACFA5DC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8313"/>
            <a:ext cx="152082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9" name="Text Box 6">
            <a:extLst>
              <a:ext uri="{FF2B5EF4-FFF2-40B4-BE49-F238E27FC236}">
                <a16:creationId xmlns:a16="http://schemas.microsoft.com/office/drawing/2014/main" id="{4C25B7E4-1BA8-426F-B619-1A869255F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209925"/>
            <a:ext cx="738622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838"/>
              </a:spcAft>
              <a:buClrTx/>
              <a:buSzTx/>
              <a:buFontTx/>
              <a:buNone/>
            </a:pPr>
            <a:r>
              <a:rPr lang="de-DE" altLang="de-DE" sz="2400" b="0"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freiwillig – neutral – vertraulich – kostenlos</a:t>
            </a:r>
          </a:p>
          <a:p>
            <a:pPr>
              <a:spcBef>
                <a:spcPct val="0"/>
              </a:spcBef>
              <a:spcAft>
                <a:spcPts val="2838"/>
              </a:spcAft>
              <a:buClrTx/>
              <a:buSzTx/>
              <a:buFontTx/>
              <a:buNone/>
            </a:pPr>
            <a:endParaRPr lang="de-DE" altLang="de-DE" sz="2400" b="0">
              <a:solidFill>
                <a:srgbClr val="FFFFFF"/>
              </a:solidFill>
              <a:ea typeface="WenQuanYi Micro Hei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850"/>
              </a:spcAft>
              <a:buClrTx/>
              <a:buSzTx/>
              <a:buFontTx/>
              <a:buNone/>
            </a:pPr>
            <a:r>
              <a:rPr lang="de-DE" altLang="de-DE" sz="2400" b="0"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unterstützt – berät - vermittelt - informiert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 b="0">
              <a:solidFill>
                <a:srgbClr val="FFFFFF"/>
              </a:solidFill>
              <a:ea typeface="WenQuanYi Micro He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  <a:hlinkClick r:id="rId5"/>
              </a:rPr>
              <a:t>https://www.km.bayern.de/ministerium/institutionen/schulberatung.html</a:t>
            </a:r>
            <a:endParaRPr lang="de-DE" altLang="de-DE" sz="1800" b="0">
              <a:solidFill>
                <a:srgbClr val="FFFFFF"/>
              </a:solidFill>
              <a:latin typeface="Arial" panose="020B0604020202020204" pitchFamily="34" charset="0"/>
              <a:ea typeface="WenQuanYi Micro He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0">
              <a:solidFill>
                <a:srgbClr val="FFFFFF"/>
              </a:solidFill>
              <a:ea typeface="WenQuanYi Micro Hei" charset="0"/>
              <a:cs typeface="Arial" panose="020B0604020202020204" pitchFamily="34" charset="0"/>
            </a:endParaRPr>
          </a:p>
        </p:txBody>
      </p:sp>
      <p:pic>
        <p:nvPicPr>
          <p:cNvPr id="38920" name="Picture 7">
            <a:extLst>
              <a:ext uri="{FF2B5EF4-FFF2-40B4-BE49-F238E27FC236}">
                <a16:creationId xmlns:a16="http://schemas.microsoft.com/office/drawing/2014/main" id="{72A4A61F-3F46-4EA3-AC70-F564299B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816350"/>
            <a:ext cx="7270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606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4C545A87-EE81-48BA-A5CD-1EB09E16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2">
            <a:extLst>
              <a:ext uri="{FF2B5EF4-FFF2-40B4-BE49-F238E27FC236}">
                <a16:creationId xmlns:a16="http://schemas.microsoft.com/office/drawing/2014/main" id="{42DA0A13-A664-4FCF-A9B3-C0D05383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1162"/>
            <a:ext cx="8496300" cy="249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0">
              <a:solidFill>
                <a:srgbClr val="FFFFFF"/>
              </a:solidFill>
              <a:cs typeface="WenQuanYi Micro Hei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rgbClr val="FFD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Qualifizierte Beratungslehrerin</a:t>
            </a:r>
            <a:r>
              <a:rPr lang="de-DE" altLang="de-DE" sz="2400" b="0">
                <a:solidFill>
                  <a:srgbClr val="FFD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Ulrike Diallo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beratung.diallo@schulamt.info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 b="0">
              <a:solidFill>
                <a:srgbClr val="FFD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rgbClr val="FFD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Schulpsychologin</a:t>
            </a:r>
            <a:r>
              <a:rPr lang="de-DE" altLang="de-DE" sz="2400" b="0">
                <a:solidFill>
                  <a:srgbClr val="FFD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Maike Schweighöfer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>
                <a:solidFill>
                  <a:srgbClr val="FFD32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schulpsychologie.schweighoefer@schulamt.info</a:t>
            </a:r>
            <a:endParaRPr lang="de-DE" altLang="de-DE" sz="2400" b="0">
              <a:solidFill>
                <a:srgbClr val="FFD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 b="0">
              <a:solidFill>
                <a:srgbClr val="FFD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 b="0">
              <a:solidFill>
                <a:srgbClr val="FFD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 b="0">
              <a:solidFill>
                <a:srgbClr val="FFD3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ED6A83D7-0C1E-4F5A-86DC-4AE743D57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03238"/>
            <a:ext cx="12382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Text Box 4">
            <a:extLst>
              <a:ext uri="{FF2B5EF4-FFF2-40B4-BE49-F238E27FC236}">
                <a16:creationId xmlns:a16="http://schemas.microsoft.com/office/drawing/2014/main" id="{722CA7AE-FCEC-4085-9A90-7EF9C0247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58" y="4167782"/>
            <a:ext cx="7991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rgbClr val="FFD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MSD</a:t>
            </a:r>
            <a:r>
              <a:rPr lang="de-DE" altLang="de-DE" sz="20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Mobiler Sonderpädagogischer Dienst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Beratung auf der Basis von sonderpädagogischer Diagnostik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86FCE9F-63EC-4351-8DE2-A3541A1F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2825"/>
            <a:ext cx="82296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err="1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Laufamholz</a:t>
            </a:r>
            <a:r>
              <a:rPr lang="de-DE" altLang="de-DE" sz="1200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 – 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ea typeface="WenQuanYi Micro Hei" charset="0"/>
                <a:cs typeface="Arial" panose="020B0604020202020204" pitchFamily="34" charset="0"/>
              </a:rPr>
              <a:t>15.02.2023</a:t>
            </a:r>
            <a:endParaRPr lang="de-DE" altLang="de-DE" sz="1200">
              <a:solidFill>
                <a:srgbClr val="FFC000"/>
              </a:solidFill>
              <a:latin typeface="Arial" panose="020B0604020202020204" pitchFamily="34" charset="0"/>
              <a:ea typeface="WenQuanYi Micro He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73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DC94B3-F013-4C0F-B618-264507176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2825"/>
            <a:ext cx="8229600" cy="325438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de-DE" altLang="de-DE" sz="1200" kern="120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kern="1200" err="1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kern="120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15</a:t>
            </a:r>
            <a:r>
              <a:rPr lang="de-DE" altLang="de-DE" sz="1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.02.2023</a:t>
            </a:r>
            <a:endParaRPr lang="de-DE" altLang="de-DE" sz="1200" kern="1200">
              <a:solidFill>
                <a:srgbClr val="898989"/>
              </a:solidFill>
              <a:effectLst/>
            </a:endParaRPr>
          </a:p>
          <a:p>
            <a:pPr>
              <a:defRPr/>
            </a:pPr>
            <a:endParaRPr lang="de-DE"/>
          </a:p>
        </p:txBody>
      </p:sp>
      <p:pic>
        <p:nvPicPr>
          <p:cNvPr id="45060" name="Grafik 4">
            <a:extLst>
              <a:ext uri="{FF2B5EF4-FFF2-40B4-BE49-F238E27FC236}">
                <a16:creationId xmlns:a16="http://schemas.microsoft.com/office/drawing/2014/main" id="{6B3836E9-D20B-47F2-8B2C-856F3969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B5F14EF3-B486-45FE-BAC1-B387593F3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47" y="227150"/>
            <a:ext cx="856932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dirty="0">
                <a:solidFill>
                  <a:srgbClr val="FFC000"/>
                </a:solidFill>
                <a:latin typeface="Arial" panose="020B0604020202020204" pitchFamily="34" charset="0"/>
              </a:rPr>
              <a:t>6. Unser Schulleben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3600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000" u="sng" dirty="0"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2B4DF2-063E-46BB-8A1D-BFC381F8F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98" y="1644512"/>
            <a:ext cx="2725028" cy="15328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15C382A-59B0-4E01-A328-8B9A6ECA4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179" y="1628036"/>
            <a:ext cx="2268402" cy="34019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8CDC68-85C6-4523-BD1D-39CF24F806A7}"/>
              </a:ext>
            </a:extLst>
          </p:cNvPr>
          <p:cNvSpPr txBox="1"/>
          <p:nvPr/>
        </p:nvSpPr>
        <p:spPr>
          <a:xfrm>
            <a:off x="1024014" y="987605"/>
            <a:ext cx="334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ction Jackson" panose="00000400000000000000" pitchFamily="2" charset="0"/>
              </a:rPr>
              <a:t>Wir machen Ausflüge</a:t>
            </a:r>
          </a:p>
        </p:txBody>
      </p:sp>
      <p:pic>
        <p:nvPicPr>
          <p:cNvPr id="9" name="Grafik 8" descr="Ein Bild, das Baum, Person, Himmel, Gras enthält.&#10;&#10;Beschreibung automatisch generiert.">
            <a:extLst>
              <a:ext uri="{FF2B5EF4-FFF2-40B4-BE49-F238E27FC236}">
                <a16:creationId xmlns:a16="http://schemas.microsoft.com/office/drawing/2014/main" id="{371F2C25-6A9E-447D-879B-4CF0C685E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31" y="3294604"/>
            <a:ext cx="1812445" cy="24018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F5AEA6-AABB-43A4-AB73-43FFC5C94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654" y="5092376"/>
            <a:ext cx="2511927" cy="5987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26DB3B-02A0-4AF1-9591-C555E179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17" y="3366398"/>
            <a:ext cx="1659442" cy="27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36E2E2C-322F-4EF9-9DB8-29E341F319A3}"/>
              </a:ext>
            </a:extLst>
          </p:cNvPr>
          <p:cNvSpPr txBox="1"/>
          <p:nvPr/>
        </p:nvSpPr>
        <p:spPr>
          <a:xfrm>
            <a:off x="7411844" y="5213488"/>
            <a:ext cx="906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/>
              <a:t>…</a:t>
            </a:r>
            <a:endParaRPr lang="de-DE"/>
          </a:p>
        </p:txBody>
      </p:sp>
      <p:pic>
        <p:nvPicPr>
          <p:cNvPr id="4" name="Grafik 9" descr="Ein Bild, das drinnen, ausgestaltet enthält.&#10;&#10;Beschreibung automatisch generiert.">
            <a:extLst>
              <a:ext uri="{FF2B5EF4-FFF2-40B4-BE49-F238E27FC236}">
                <a16:creationId xmlns:a16="http://schemas.microsoft.com/office/drawing/2014/main" id="{97B2BA49-68F4-A3E3-76FA-9D3C327B8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265" y="1625088"/>
            <a:ext cx="2743200" cy="15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0E614E3A-3DFE-4C89-941E-ECD2A2595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" y="767273"/>
            <a:ext cx="856932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dirty="0">
                <a:solidFill>
                  <a:srgbClr val="FFC000"/>
                </a:solidFill>
                <a:latin typeface="Arial" panose="020B0604020202020204" pitchFamily="34" charset="0"/>
              </a:rPr>
              <a:t>6. Unser Schulleben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3600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000" u="sng" dirty="0">
              <a:latin typeface="Arial" panose="020B0604020202020204" pitchFamily="34" charset="0"/>
            </a:endParaRPr>
          </a:p>
        </p:txBody>
      </p:sp>
      <p:sp>
        <p:nvSpPr>
          <p:cNvPr id="43011" name="Textfeld 2">
            <a:extLst>
              <a:ext uri="{FF2B5EF4-FFF2-40B4-BE49-F238E27FC236}">
                <a16:creationId xmlns:a16="http://schemas.microsoft.com/office/drawing/2014/main" id="{3FB4F400-DB92-43C0-9DBE-AFF7257B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19" y="6384988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43016" name="Grafik 8">
            <a:extLst>
              <a:ext uri="{FF2B5EF4-FFF2-40B4-BE49-F238E27FC236}">
                <a16:creationId xmlns:a16="http://schemas.microsoft.com/office/drawing/2014/main" id="{371D0866-F828-45E6-BC05-8C5C0728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60A2C4-4FAB-4ADB-B210-BFFEB9992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21" y="2299112"/>
            <a:ext cx="3008190" cy="22597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6C51E82-F870-4F9C-834D-D3B37823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83" y="2243169"/>
            <a:ext cx="2612111" cy="196111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91362C5-6B8E-4120-BD03-6D8E2EE2BD05}"/>
              </a:ext>
            </a:extLst>
          </p:cNvPr>
          <p:cNvSpPr txBox="1"/>
          <p:nvPr/>
        </p:nvSpPr>
        <p:spPr>
          <a:xfrm>
            <a:off x="869795" y="1546302"/>
            <a:ext cx="334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ction Jackson" panose="00000400000000000000" pitchFamily="2" charset="0"/>
              </a:rPr>
              <a:t>Wir laden zu uns ein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DB5236-4C8A-4819-8CFB-FCB046199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740" y="2237786"/>
            <a:ext cx="2131935" cy="2475413"/>
          </a:xfrm>
          <a:prstGeom prst="rect">
            <a:avLst/>
          </a:prstGeom>
        </p:spPr>
      </p:pic>
      <p:pic>
        <p:nvPicPr>
          <p:cNvPr id="3" name="Grafik 2" descr="Ein Bild, das Hund, drinnen, schwarz, legend enthält.&#10;&#10;Automatisch generierte Beschreibung">
            <a:extLst>
              <a:ext uri="{FF2B5EF4-FFF2-40B4-BE49-F238E27FC236}">
                <a16:creationId xmlns:a16="http://schemas.microsoft.com/office/drawing/2014/main" id="{FFF44764-2F59-4808-9F5A-015B7E1F2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2" y="4296937"/>
            <a:ext cx="2512741" cy="188455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30C7CBB-6465-47C4-AAFB-549F39CD2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982" y="5374846"/>
            <a:ext cx="1347333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77AD5D8-CB17-4225-B6C9-D0282298B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27" y="4025806"/>
            <a:ext cx="1054699" cy="21581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4683E6-421B-43E2-9C35-7D093ADB8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314" y="4601677"/>
            <a:ext cx="804474" cy="15774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B12F1B4-70AC-49FE-BFC4-9D78E1D45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849" y="4348232"/>
            <a:ext cx="1297091" cy="18159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DC21C6D-33E7-4F56-A115-A05420347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940" y="5170228"/>
            <a:ext cx="1516433" cy="9939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326863D-4079-4D6A-A523-15B03CD15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444" y="5232288"/>
            <a:ext cx="803075" cy="869813"/>
          </a:xfrm>
          <a:prstGeom prst="rect">
            <a:avLst/>
          </a:prstGeom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89185FB5-71E2-4663-8223-ACC08443B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19" y="6384988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2E858C2-3A1E-4333-BFE4-325793CE5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5" y="196787"/>
            <a:ext cx="6564351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dirty="0">
                <a:solidFill>
                  <a:srgbClr val="FFC000"/>
                </a:solidFill>
                <a:latin typeface="Arial" panose="020B0604020202020204" pitchFamily="34" charset="0"/>
              </a:rPr>
              <a:t>6. Unser Schulleben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3600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000" u="sng" dirty="0">
              <a:latin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1B3072-9F8E-43B5-BAE6-6E92FECA7D8D}"/>
              </a:ext>
            </a:extLst>
          </p:cNvPr>
          <p:cNvSpPr txBox="1"/>
          <p:nvPr/>
        </p:nvSpPr>
        <p:spPr>
          <a:xfrm>
            <a:off x="475924" y="1027946"/>
            <a:ext cx="334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ction Jackson" panose="00000400000000000000" pitchFamily="2" charset="0"/>
              </a:rPr>
              <a:t>Hier in unserm Haus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7F874BF-5AD9-42E2-9706-60D9E218D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492" y="1518416"/>
            <a:ext cx="3219345" cy="24145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3CF150-EA8D-465B-B457-252532221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212" y="1873404"/>
            <a:ext cx="2750164" cy="205952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6607FFE-325F-4A53-98E1-BD8878A99D76}"/>
              </a:ext>
            </a:extLst>
          </p:cNvPr>
          <p:cNvSpPr txBox="1"/>
          <p:nvPr/>
        </p:nvSpPr>
        <p:spPr>
          <a:xfrm>
            <a:off x="5055220" y="4505093"/>
            <a:ext cx="358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omic Sans MS" panose="030F0702030302020204" pitchFamily="66" charset="0"/>
              </a:rPr>
              <a:t>Homepage der GS Laufamholz</a:t>
            </a:r>
          </a:p>
        </p:txBody>
      </p:sp>
    </p:spTree>
    <p:extLst>
      <p:ext uri="{BB962C8B-B14F-4D97-AF65-F5344CB8AC3E}">
        <p14:creationId xmlns:p14="http://schemas.microsoft.com/office/powerpoint/2010/main" val="17742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70D63-8121-4D39-8310-C3A99369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157788"/>
            <a:ext cx="8316912" cy="539750"/>
          </a:xfrm>
        </p:spPr>
        <p:txBody>
          <a:bodyPr/>
          <a:lstStyle/>
          <a:p>
            <a:pPr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mehr Menschen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A99B20-A24A-4034-8FD5-CB289B76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2825"/>
            <a:ext cx="8229600" cy="325438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de-DE" altLang="de-DE" sz="1200" kern="120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kern="1200" err="1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kern="120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15</a:t>
            </a:r>
            <a:r>
              <a:rPr lang="de-DE" altLang="de-DE" sz="1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.02.2023</a:t>
            </a:r>
            <a:endParaRPr lang="de-DE"/>
          </a:p>
        </p:txBody>
      </p:sp>
      <p:pic>
        <p:nvPicPr>
          <p:cNvPr id="49156" name="Grafik 4">
            <a:extLst>
              <a:ext uri="{FF2B5EF4-FFF2-40B4-BE49-F238E27FC236}">
                <a16:creationId xmlns:a16="http://schemas.microsoft.com/office/drawing/2014/main" id="{979AFF4A-E5CF-4ADA-AD82-FC044C27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Grafik 5" descr="http://www.musikalische-grundschule-bayern.de/templates/mgb009/images/logo-1575221363.png">
            <a:extLst>
              <a:ext uri="{FF2B5EF4-FFF2-40B4-BE49-F238E27FC236}">
                <a16:creationId xmlns:a16="http://schemas.microsoft.com/office/drawing/2014/main" id="{74D8F3A4-3B9F-4292-AA33-182440C3F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70" y="944563"/>
            <a:ext cx="6244639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0ADF8B-08D6-43DF-A62F-79A96E9E2439}"/>
              </a:ext>
            </a:extLst>
          </p:cNvPr>
          <p:cNvSpPr txBox="1">
            <a:spLocks/>
          </p:cNvSpPr>
          <p:nvPr/>
        </p:nvSpPr>
        <p:spPr bwMode="auto">
          <a:xfrm>
            <a:off x="395288" y="4510088"/>
            <a:ext cx="83169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400" kern="0" dirty="0">
                <a:latin typeface="Arial" panose="020B0604020202020204" pitchFamily="34" charset="0"/>
                <a:cs typeface="Arial" panose="020B0604020202020204" pitchFamily="34" charset="0"/>
              </a:rPr>
              <a:t>mehr Fächer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CE9FCF0-A70D-400C-AD18-B5BCF21436F7}"/>
              </a:ext>
            </a:extLst>
          </p:cNvPr>
          <p:cNvSpPr txBox="1">
            <a:spLocks/>
          </p:cNvSpPr>
          <p:nvPr/>
        </p:nvSpPr>
        <p:spPr bwMode="auto">
          <a:xfrm>
            <a:off x="395288" y="3862388"/>
            <a:ext cx="83169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400" kern="0" dirty="0">
                <a:latin typeface="Arial" panose="020B0604020202020204" pitchFamily="34" charset="0"/>
                <a:cs typeface="Arial" panose="020B0604020202020204" pitchFamily="34" charset="0"/>
              </a:rPr>
              <a:t>mehr Gelegenheiten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0E2356D-5FAE-4870-8FAD-7C0F2A461670}"/>
              </a:ext>
            </a:extLst>
          </p:cNvPr>
          <p:cNvSpPr txBox="1">
            <a:spLocks/>
          </p:cNvSpPr>
          <p:nvPr/>
        </p:nvSpPr>
        <p:spPr bwMode="auto">
          <a:xfrm>
            <a:off x="395288" y="3216275"/>
            <a:ext cx="83169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de-DE" sz="2800" kern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400" kern="0" dirty="0">
                <a:latin typeface="Arial" panose="020B0604020202020204" pitchFamily="34" charset="0"/>
                <a:cs typeface="Arial" panose="020B0604020202020204" pitchFamily="34" charset="0"/>
              </a:rPr>
              <a:t>mehr Musik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6B1DD4-A9E2-4021-B87D-83883DB7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5" y="415925"/>
            <a:ext cx="8081884" cy="4871203"/>
          </a:xfrm>
        </p:spPr>
        <p:txBody>
          <a:bodyPr/>
          <a:lstStyle/>
          <a:p>
            <a:pPr algn="ctr">
              <a:defRPr/>
            </a:pPr>
            <a:endParaRPr lang="de-DE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de-DE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AKTIONSPLAN</a:t>
            </a:r>
          </a:p>
          <a:p>
            <a:pPr algn="ctr">
              <a:defRPr/>
            </a:pP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Adventssingen, Weihnachtsfeier, Fasching </a:t>
            </a: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AG Schulspiel und Chor</a:t>
            </a: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Musical</a:t>
            </a: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Schulsong mit CD</a:t>
            </a:r>
          </a:p>
          <a:p>
            <a:pPr algn="ctr">
              <a:defRPr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Ukulelen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Cajons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2400" dirty="0">
                <a:latin typeface="Arial"/>
                <a:cs typeface="Arial"/>
              </a:rPr>
              <a:t>Musikalische Begrüßung der Erstklässler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2400" dirty="0">
                <a:latin typeface="Arial"/>
                <a:cs typeface="Arial"/>
              </a:rPr>
              <a:t>Musikalische Verabschiedung der Viertklässler</a:t>
            </a:r>
            <a:br>
              <a:rPr lang="de-DE" sz="2400" b="1" dirty="0">
                <a:latin typeface="Arial"/>
                <a:cs typeface="Arial"/>
              </a:rPr>
            </a:b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Grafik 4">
            <a:extLst>
              <a:ext uri="{FF2B5EF4-FFF2-40B4-BE49-F238E27FC236}">
                <a16:creationId xmlns:a16="http://schemas.microsoft.com/office/drawing/2014/main" id="{2B0735A9-D427-4D99-94FB-7F4BD162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6922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feld 2">
            <a:extLst>
              <a:ext uri="{FF2B5EF4-FFF2-40B4-BE49-F238E27FC236}">
                <a16:creationId xmlns:a16="http://schemas.microsoft.com/office/drawing/2014/main" id="{BA62262F-665B-439C-9821-5DBC44A17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2E9093-3AEB-4899-B0FA-5B8855FC5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74" y="2491466"/>
            <a:ext cx="1918585" cy="12803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9D95A4-D5E9-4941-8B70-C7BFBAF4F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3" y="2403157"/>
            <a:ext cx="2613634" cy="174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6B1DD4-A9E2-4021-B87D-83883DB7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21" y="470402"/>
            <a:ext cx="8259678" cy="4816726"/>
          </a:xfrm>
        </p:spPr>
        <p:txBody>
          <a:bodyPr/>
          <a:lstStyle/>
          <a:p>
            <a:pPr algn="ctr">
              <a:defRPr/>
            </a:pPr>
            <a:endParaRPr lang="de-DE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de-DE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AKTIONSPLAN</a:t>
            </a:r>
          </a:p>
          <a:p>
            <a:pPr marL="0" indent="0" algn="ctr">
              <a:buNone/>
              <a:defRPr/>
            </a:pP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Bläserklassen</a:t>
            </a: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Fortbildungen für Lehrer*innen</a:t>
            </a: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Dienstbesprechungen / Fachtage</a:t>
            </a:r>
          </a:p>
          <a:p>
            <a:pPr algn="ctr"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Projektwoche „Trommeln“</a:t>
            </a:r>
          </a:p>
          <a:p>
            <a:pPr marL="0" indent="0" algn="ctr">
              <a:buNone/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br>
              <a:rPr lang="de-DE" sz="2400" b="1" dirty="0">
                <a:latin typeface="Arial"/>
                <a:cs typeface="Arial"/>
              </a:rPr>
            </a:b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Grafik 4">
            <a:extLst>
              <a:ext uri="{FF2B5EF4-FFF2-40B4-BE49-F238E27FC236}">
                <a16:creationId xmlns:a16="http://schemas.microsoft.com/office/drawing/2014/main" id="{2B0735A9-D427-4D99-94FB-7F4BD162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6922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feld 2">
            <a:extLst>
              <a:ext uri="{FF2B5EF4-FFF2-40B4-BE49-F238E27FC236}">
                <a16:creationId xmlns:a16="http://schemas.microsoft.com/office/drawing/2014/main" id="{BA62262F-665B-439C-9821-5DBC44A17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20AD83-8763-4F4D-8B80-B5A54387B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78" y="4044325"/>
            <a:ext cx="2191867" cy="16417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E1EA26-9730-4443-9D2F-62C7E4893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798" y="4125218"/>
            <a:ext cx="2078940" cy="15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ttp://t1.gstatic.com/images?q=tbn:ANd9GcR36SXK7iVRIZ-LatlCOupwdefFUD0viD5pNlBK4ryleli7vvIykA">
            <a:extLst>
              <a:ext uri="{FF2B5EF4-FFF2-40B4-BE49-F238E27FC236}">
                <a16:creationId xmlns:a16="http://schemas.microsoft.com/office/drawing/2014/main" id="{046089D7-63EA-4783-97FC-B0917B3FB7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916113"/>
            <a:ext cx="2143125" cy="214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feld 12">
            <a:extLst>
              <a:ext uri="{FF2B5EF4-FFF2-40B4-BE49-F238E27FC236}">
                <a16:creationId xmlns:a16="http://schemas.microsoft.com/office/drawing/2014/main" id="{B4FE79DC-F95C-4D01-8EFE-DB98165C5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581525"/>
            <a:ext cx="4392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 für Fragen</a:t>
            </a:r>
          </a:p>
        </p:txBody>
      </p:sp>
      <p:sp>
        <p:nvSpPr>
          <p:cNvPr id="54276" name="Textfeld 4">
            <a:extLst>
              <a:ext uri="{FF2B5EF4-FFF2-40B4-BE49-F238E27FC236}">
                <a16:creationId xmlns:a16="http://schemas.microsoft.com/office/drawing/2014/main" id="{84BDD28D-7D4C-44AF-995F-8746E93D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81750"/>
            <a:ext cx="784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1A4E497F-E929-466F-8E04-66EEDC47C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9" y="3140968"/>
            <a:ext cx="748823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 guten Schulanfang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0" u="sng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Ihr Kind</a:t>
            </a:r>
            <a:r>
              <a:rPr lang="de-DE" altLang="de-DE" b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wünschen Schulleitung und Kollegium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Grundschule </a:t>
            </a:r>
            <a:r>
              <a:rPr lang="de-DE" altLang="de-DE" b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endParaRPr lang="de-DE" altLang="de-DE" b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Grafik 3">
            <a:extLst>
              <a:ext uri="{FF2B5EF4-FFF2-40B4-BE49-F238E27FC236}">
                <a16:creationId xmlns:a16="http://schemas.microsoft.com/office/drawing/2014/main" id="{D970B5E8-8445-4ABF-B546-E889A9D4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2717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D92CEA38-A30D-441A-913E-ABF05F12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856932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600">
                <a:solidFill>
                  <a:srgbClr val="FFCC00"/>
                </a:solidFill>
                <a:latin typeface="Arial"/>
                <a:cs typeface="Arial"/>
              </a:rPr>
              <a:t>1</a:t>
            </a:r>
            <a:r>
              <a:rPr kumimoji="0" lang="de-DE" altLang="de-DE" sz="36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Wer gehört zu unserer Schule?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7" name="Textfeld 2">
            <a:extLst>
              <a:ext uri="{FF2B5EF4-FFF2-40B4-BE49-F238E27FC236}">
                <a16:creationId xmlns:a16="http://schemas.microsoft.com/office/drawing/2014/main" id="{079636C3-98C4-4806-B366-42FB5FAA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93" y="6427152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Informationsabend zur Einschulung – Team der GS </a:t>
            </a:r>
            <a:r>
              <a:rPr kumimoji="0" lang="de-DE" alt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Laufamholz</a:t>
            </a: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15.02.2023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36868" name="Picture 4" descr="http://bidab.nibis.de/PICT/Schule.jpg">
            <a:extLst>
              <a:ext uri="{FF2B5EF4-FFF2-40B4-BE49-F238E27FC236}">
                <a16:creationId xmlns:a16="http://schemas.microsoft.com/office/drawing/2014/main" id="{ACC56338-2318-4CF0-BCC5-88AE6428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68638"/>
            <a:ext cx="16414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D7ACA80-7BAA-43BE-B054-810752258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139" y="1314751"/>
            <a:ext cx="18446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Schüler</a:t>
            </a:r>
            <a:r>
              <a:rPr kumimoji="0" lang="de-DE" altLang="de-DE" sz="2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de-DE" altLang="de-DE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4BBA8D-0C8C-46C0-A21D-80096D6A2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948" y="1885633"/>
            <a:ext cx="25923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Hausmeister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C04C1B3-7A94-4A1A-832B-74A38E014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20" y="3206710"/>
            <a:ext cx="31273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2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Verwaltungsangestellte</a:t>
            </a:r>
            <a:endParaRPr kumimoji="0" lang="de-DE" altLang="de-DE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27C3AB0-5C0A-47E7-ADBD-6E78EACE6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25" y="2735213"/>
            <a:ext cx="24062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Hort und Mittags-betreuung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8C0C5E1-BA95-4042-84D6-1494B22FC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352" y="4549693"/>
            <a:ext cx="18003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Elternbeirat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81A806E-B25E-41BB-9C12-D93863834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20" y="3969513"/>
            <a:ext cx="24757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Beratungslehrer</a:t>
            </a:r>
            <a:b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Schulpsychologin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4B24FE-631A-4D60-9048-CCFCD08FE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22" y="5048227"/>
            <a:ext cx="37016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Praktikanten, Brückenbauer, Schulbegleiter, Mentoren, FSJ, Drittkräfte…</a:t>
            </a:r>
          </a:p>
        </p:txBody>
      </p:sp>
      <p:sp>
        <p:nvSpPr>
          <p:cNvPr id="14359" name="Textfeld 1">
            <a:extLst>
              <a:ext uri="{FF2B5EF4-FFF2-40B4-BE49-F238E27FC236}">
                <a16:creationId xmlns:a16="http://schemas.microsoft.com/office/drawing/2014/main" id="{A76D3ABB-C181-4E34-BE9E-51ED9C22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633" y="5281215"/>
            <a:ext cx="30965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Klassenelternsprecher</a:t>
            </a:r>
          </a:p>
        </p:txBody>
      </p:sp>
      <p:pic>
        <p:nvPicPr>
          <p:cNvPr id="36885" name="Grafik 26">
            <a:extLst>
              <a:ext uri="{FF2B5EF4-FFF2-40B4-BE49-F238E27FC236}">
                <a16:creationId xmlns:a16="http://schemas.microsoft.com/office/drawing/2014/main" id="{4BF3AAAC-3E62-4299-B75F-555F7450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13" y="188913"/>
            <a:ext cx="1069057" cy="64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A99388CA-DA2F-4832-BCD2-6070A5B2E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009799"/>
            <a:ext cx="29596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Religionspädagogen/ Pfarrerin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7E3B32-8D59-492D-9730-F1ADBA43D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850" y="1316080"/>
            <a:ext cx="18446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Lehrer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59245FF-84FB-4F59-A7EB-6D63B060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352" y="3803157"/>
            <a:ext cx="18446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Eltern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0F1DAF-5B8C-0454-EF7E-DB47252E259C}"/>
              </a:ext>
            </a:extLst>
          </p:cNvPr>
          <p:cNvSpPr txBox="1"/>
          <p:nvPr/>
        </p:nvSpPr>
        <p:spPr>
          <a:xfrm>
            <a:off x="3041561" y="585029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Schulhund „Oskar“</a:t>
            </a:r>
          </a:p>
        </p:txBody>
      </p:sp>
    </p:spTree>
    <p:extLst>
      <p:ext uri="{BB962C8B-B14F-4D97-AF65-F5344CB8AC3E}">
        <p14:creationId xmlns:p14="http://schemas.microsoft.com/office/powerpoint/2010/main" val="27354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3" grpId="0"/>
      <p:bldP spid="25" grpId="0"/>
      <p:bldP spid="14359" grpId="0"/>
      <p:bldP spid="28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D92CEA38-A30D-441A-913E-ABF05F12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" y="155549"/>
            <a:ext cx="856932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6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7" name="Textfeld 2">
            <a:extLst>
              <a:ext uri="{FF2B5EF4-FFF2-40B4-BE49-F238E27FC236}">
                <a16:creationId xmlns:a16="http://schemas.microsoft.com/office/drawing/2014/main" id="{079636C3-98C4-4806-B366-42FB5FAA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0" y="6380086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Informationsabend zur Einschulung – Team der GS </a:t>
            </a:r>
            <a:r>
              <a:rPr kumimoji="0" lang="de-DE" alt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Laufamholz</a:t>
            </a: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15.02.2023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36885" name="Grafik 26">
            <a:extLst>
              <a:ext uri="{FF2B5EF4-FFF2-40B4-BE49-F238E27FC236}">
                <a16:creationId xmlns:a16="http://schemas.microsoft.com/office/drawing/2014/main" id="{4BF3AAAC-3E62-4299-B75F-555F7450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13" y="188913"/>
            <a:ext cx="1069057" cy="64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1849424-6217-474C-B8BC-F86355269B76}"/>
              </a:ext>
            </a:extLst>
          </p:cNvPr>
          <p:cNvSpPr txBox="1"/>
          <p:nvPr/>
        </p:nvSpPr>
        <p:spPr>
          <a:xfrm>
            <a:off x="183229" y="981876"/>
            <a:ext cx="70207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Schulleitung: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Yvonne Wohlleben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Stellvertretende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Schulleitung: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Michaela Hahn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Verwaltungsangestellte: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Sybille Sommer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Mo.-Fr. 7:30 – 11:30 Uhr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Homepage: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https://www.grundschule-laufamholz.de/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 descr="Ein Bild, das Person, draußen, Baum, Frau enthält.&#10;&#10;Automatisch generierte Beschreibung">
            <a:extLst>
              <a:ext uri="{FF2B5EF4-FFF2-40B4-BE49-F238E27FC236}">
                <a16:creationId xmlns:a16="http://schemas.microsoft.com/office/drawing/2014/main" id="{C7144170-E89C-4D04-ABDB-5F84AE666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41" y="981876"/>
            <a:ext cx="4619102" cy="33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8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6691542-080B-4405-1A45-6271271D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7" y="315937"/>
            <a:ext cx="6324606" cy="62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8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2C7983A9-3892-4056-9874-BD04A6541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700213"/>
            <a:ext cx="7632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1616420A-B286-48A2-937C-C188D68E8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44675"/>
            <a:ext cx="784860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</a:rPr>
              <a:t>Mittwoch, 15. März 2023 </a:t>
            </a:r>
            <a:r>
              <a:rPr lang="de-DE" altLang="de-DE" sz="200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de-DE" altLang="de-DE" sz="2000" u="sng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7BEC4FDA-61F3-4D3C-A486-86BEEBC9E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532" y="3105568"/>
            <a:ext cx="807243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2400" u="sng" dirty="0">
                <a:solidFill>
                  <a:srgbClr val="FFFF00"/>
                </a:solidFill>
                <a:latin typeface="Arial" panose="020B0604020202020204" pitchFamily="34" charset="0"/>
              </a:rPr>
              <a:t>Anmeldepflicht: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2000" dirty="0">
                <a:latin typeface="Arial" panose="020B0604020202020204" pitchFamily="34" charset="0"/>
              </a:rPr>
              <a:t>Sie besteht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für alle Kinder, die zwischen dem </a:t>
            </a:r>
            <a:r>
              <a:rPr lang="de-DE" altLang="de-DE" sz="2000" dirty="0">
                <a:solidFill>
                  <a:srgbClr val="FFFF00"/>
                </a:solidFill>
                <a:latin typeface="Arial" panose="020B0604020202020204" pitchFamily="34" charset="0"/>
              </a:rPr>
              <a:t>01.10.2016 </a:t>
            </a:r>
            <a:r>
              <a:rPr lang="de-DE" altLang="de-DE" sz="2000" dirty="0">
                <a:latin typeface="Arial" panose="020B0604020202020204" pitchFamily="34" charset="0"/>
              </a:rPr>
              <a:t>und dem</a:t>
            </a:r>
            <a:r>
              <a:rPr lang="de-DE" altLang="de-DE" sz="2000" dirty="0">
                <a:solidFill>
                  <a:srgbClr val="FFC000"/>
                </a:solidFill>
                <a:latin typeface="Arial" panose="020B0604020202020204" pitchFamily="34" charset="0"/>
              </a:rPr>
              <a:t>    </a:t>
            </a:r>
            <a:r>
              <a:rPr lang="de-DE" altLang="de-DE" sz="2000" dirty="0">
                <a:solidFill>
                  <a:srgbClr val="FFFF00"/>
                </a:solidFill>
                <a:latin typeface="Arial" panose="020B0604020202020204" pitchFamily="34" charset="0"/>
              </a:rPr>
              <a:t>30.09.2017</a:t>
            </a:r>
            <a:r>
              <a:rPr lang="de-DE" altLang="de-DE" sz="2000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000" dirty="0">
                <a:latin typeface="Arial" panose="020B0604020202020204" pitchFamily="34" charset="0"/>
              </a:rPr>
              <a:t>geboren wurden.  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 für im Jahr 2022 zurückgestellten Kinder</a:t>
            </a:r>
          </a:p>
          <a:p>
            <a:pPr eaLnBrk="1" hangingPunct="1">
              <a:spcBef>
                <a:spcPct val="50000"/>
              </a:spcBef>
              <a:buClrTx/>
              <a:buSzTx/>
              <a:buNone/>
            </a:pPr>
            <a:br>
              <a:rPr lang="de-DE" altLang="de-DE" sz="2000" dirty="0">
                <a:latin typeface="Arial" panose="020B0604020202020204" pitchFamily="34" charset="0"/>
              </a:rPr>
            </a:b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de-DE" altLang="de-DE" sz="2000" u="sng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hteck 5">
            <a:extLst>
              <a:ext uri="{FF2B5EF4-FFF2-40B4-BE49-F238E27FC236}">
                <a16:creationId xmlns:a16="http://schemas.microsoft.com/office/drawing/2014/main" id="{CB3BEB14-46E0-4F9B-8467-BCE72EBED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381750"/>
            <a:ext cx="7559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sp>
        <p:nvSpPr>
          <p:cNvPr id="6150" name="Textfeld 8">
            <a:extLst>
              <a:ext uri="{FF2B5EF4-FFF2-40B4-BE49-F238E27FC236}">
                <a16:creationId xmlns:a16="http://schemas.microsoft.com/office/drawing/2014/main" id="{CDF73002-F367-441A-8E8A-E7A74112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92150"/>
            <a:ext cx="453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Schulanmeldung</a:t>
            </a:r>
          </a:p>
        </p:txBody>
      </p:sp>
      <p:pic>
        <p:nvPicPr>
          <p:cNvPr id="6151" name="Grafik 7">
            <a:extLst>
              <a:ext uri="{FF2B5EF4-FFF2-40B4-BE49-F238E27FC236}">
                <a16:creationId xmlns:a16="http://schemas.microsoft.com/office/drawing/2014/main" id="{1F99D801-E3DC-496C-8C9B-39914F15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lkenförmige Legende 1">
            <a:extLst>
              <a:ext uri="{FF2B5EF4-FFF2-40B4-BE49-F238E27FC236}">
                <a16:creationId xmlns:a16="http://schemas.microsoft.com/office/drawing/2014/main" id="{D332ADBC-F689-4145-8778-7ABA0B6B6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001" y="2372999"/>
            <a:ext cx="4427636" cy="1463427"/>
          </a:xfrm>
          <a:prstGeom prst="cloudCallout">
            <a:avLst>
              <a:gd name="adj1" fmla="val -34750"/>
              <a:gd name="adj2" fmla="val 57755"/>
            </a:avLst>
          </a:prstGeom>
          <a:solidFill>
            <a:schemeClr val="bg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70E99F-3574-4E74-ACF8-CD184AA76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478" y="2654188"/>
            <a:ext cx="38639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Einschulungskorridor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01.07.2017 – 30.09.2017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D9FE8157-1E4A-443D-879D-FE925F707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00" y="902440"/>
            <a:ext cx="856932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400" u="sng" dirty="0">
              <a:solidFill>
                <a:srgbClr val="00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400" u="sng" dirty="0">
              <a:solidFill>
                <a:srgbClr val="00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de-DE" altLang="de-DE" sz="2400" u="sng" dirty="0">
                <a:solidFill>
                  <a:srgbClr val="FFFF00"/>
                </a:solidFill>
                <a:latin typeface="Arial" panose="020B0604020202020204" pitchFamily="34" charset="0"/>
              </a:rPr>
              <a:t>Einschulung auf Antrag:</a:t>
            </a: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2000" b="0" dirty="0">
                <a:latin typeface="Arial" panose="020B0604020202020204" pitchFamily="34" charset="0"/>
              </a:rPr>
              <a:t>Kinder, die im Oktober, November oder Dezember 2017 geboren wurden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0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2400" u="sng" dirty="0">
                <a:solidFill>
                  <a:srgbClr val="FFFF00"/>
                </a:solidFill>
                <a:latin typeface="Arial" panose="020B0604020202020204" pitchFamily="34" charset="0"/>
              </a:rPr>
              <a:t>Einschulung auf Antrag mit Gutachten: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bei Kindern, die ab dem 01.01.2018 geboren wurden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auf Antrag der Eltern </a:t>
            </a:r>
            <a:endParaRPr lang="de-DE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mit positivem Gutachten der staatl. Schulpsychologin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000" u="sng" dirty="0">
              <a:latin typeface="Arial" panose="020B0604020202020204" pitchFamily="34" charset="0"/>
            </a:endParaRPr>
          </a:p>
        </p:txBody>
      </p:sp>
      <p:sp>
        <p:nvSpPr>
          <p:cNvPr id="7171" name="Textfeld 2">
            <a:extLst>
              <a:ext uri="{FF2B5EF4-FFF2-40B4-BE49-F238E27FC236}">
                <a16:creationId xmlns:a16="http://schemas.microsoft.com/office/drawing/2014/main" id="{535378B6-B3B2-4382-AB33-53F3CC0E0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822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pic>
        <p:nvPicPr>
          <p:cNvPr id="7172" name="Grafik 4">
            <a:extLst>
              <a:ext uri="{FF2B5EF4-FFF2-40B4-BE49-F238E27FC236}">
                <a16:creationId xmlns:a16="http://schemas.microsoft.com/office/drawing/2014/main" id="{0869CB5A-825D-4CFC-9EC0-5A7279FF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2A033E47-3EB8-4ED5-ABC8-7318F9B57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20713"/>
            <a:ext cx="7704137" cy="637097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400" u="sng" dirty="0">
              <a:solidFill>
                <a:srgbClr val="00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400" u="sng" dirty="0">
              <a:solidFill>
                <a:srgbClr val="00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de-DE" sz="2400" u="sng" dirty="0">
                <a:solidFill>
                  <a:srgbClr val="FFFF00"/>
                </a:solidFill>
                <a:latin typeface="Arial" charset="0"/>
              </a:rPr>
              <a:t>Gebundener Ganztag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400" b="0" dirty="0">
                <a:solidFill>
                  <a:srgbClr val="FFFF00"/>
                </a:solidFill>
                <a:latin typeface="Arial" charset="0"/>
              </a:rPr>
              <a:t>rhythmisierter Unterrichtstag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400" b="0" dirty="0">
                <a:solidFill>
                  <a:srgbClr val="FFFF00"/>
                </a:solidFill>
                <a:latin typeface="Arial" charset="0"/>
              </a:rPr>
              <a:t>gemeinsames Lernen, Spielen und Mittagessen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400" b="0" dirty="0">
                <a:solidFill>
                  <a:srgbClr val="FFFF00"/>
                </a:solidFill>
                <a:latin typeface="Arial" charset="0"/>
              </a:rPr>
              <a:t>Hausaufgaben werden überwiegend in der Schule erledigt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400" b="0" dirty="0">
                <a:solidFill>
                  <a:srgbClr val="FFFF00"/>
                </a:solidFill>
                <a:latin typeface="Arial" charset="0"/>
              </a:rPr>
              <a:t>Unterrichtszeiten von 7:45 – ca.15:30 Uhr und freitags bis 13:00 Uhr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defRPr/>
            </a:pPr>
            <a:endParaRPr lang="de-DE" altLang="de-DE" sz="2400" b="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0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2000" b="0" dirty="0">
              <a:latin typeface="Arial" charset="0"/>
            </a:endParaRPr>
          </a:p>
          <a:p>
            <a:pPr lvl="1" indent="0"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1600" b="0" dirty="0">
              <a:latin typeface="Arial"/>
              <a:cs typeface="Arial"/>
            </a:endParaRPr>
          </a:p>
        </p:txBody>
      </p:sp>
      <p:sp>
        <p:nvSpPr>
          <p:cNvPr id="8197" name="Textfeld 7">
            <a:extLst>
              <a:ext uri="{FF2B5EF4-FFF2-40B4-BE49-F238E27FC236}">
                <a16:creationId xmlns:a16="http://schemas.microsoft.com/office/drawing/2014/main" id="{7E005C13-F28B-45C5-B49E-9BE2BEB9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418262"/>
            <a:ext cx="793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pic>
        <p:nvPicPr>
          <p:cNvPr id="8198" name="Grafik 7">
            <a:extLst>
              <a:ext uri="{FF2B5EF4-FFF2-40B4-BE49-F238E27FC236}">
                <a16:creationId xmlns:a16="http://schemas.microsoft.com/office/drawing/2014/main" id="{CF9592AA-F720-4017-8322-E230CE5E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48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2A033E47-3EB8-4ED5-ABC8-7318F9B57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94080"/>
            <a:ext cx="7704137" cy="704808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400" u="sng" dirty="0">
              <a:solidFill>
                <a:srgbClr val="00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de-DE" sz="2400" u="sng" dirty="0">
                <a:solidFill>
                  <a:srgbClr val="FFFF66"/>
                </a:solidFill>
                <a:latin typeface="Arial" charset="0"/>
              </a:rPr>
              <a:t>Grundschulen mit gebundenem Ganztag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000" b="0" dirty="0">
                <a:solidFill>
                  <a:srgbClr val="FFFF00"/>
                </a:solidFill>
                <a:latin typeface="Arial" charset="0"/>
              </a:rPr>
              <a:t>GS Michael-Ende-Schule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000" b="0" dirty="0">
                <a:solidFill>
                  <a:srgbClr val="FFFF00"/>
                </a:solidFill>
                <a:latin typeface="Arial" charset="0"/>
              </a:rPr>
              <a:t>GS Konrad-Groß-Schule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000" b="0" dirty="0">
                <a:solidFill>
                  <a:srgbClr val="FFFF00"/>
                </a:solidFill>
                <a:latin typeface="Arial" charset="0"/>
              </a:rPr>
              <a:t>GS </a:t>
            </a:r>
            <a:r>
              <a:rPr lang="de-DE" altLang="de-DE" sz="2000" b="0" dirty="0" err="1">
                <a:solidFill>
                  <a:srgbClr val="FFFF00"/>
                </a:solidFill>
                <a:latin typeface="Arial" charset="0"/>
              </a:rPr>
              <a:t>Scharrerschule</a:t>
            </a:r>
            <a:endParaRPr lang="de-DE" altLang="de-DE" sz="2000" b="0" dirty="0">
              <a:solidFill>
                <a:srgbClr val="FFFF00"/>
              </a:solidFill>
              <a:latin typeface="Arial" charset="0"/>
            </a:endParaRP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000" b="0" dirty="0">
                <a:solidFill>
                  <a:srgbClr val="FFFF00"/>
                </a:solidFill>
                <a:latin typeface="Arial" charset="0"/>
              </a:rPr>
              <a:t>GS Insel Schütt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000" b="0" dirty="0">
                <a:solidFill>
                  <a:srgbClr val="FFFF00"/>
                </a:solidFill>
                <a:latin typeface="Arial" charset="0"/>
              </a:rPr>
              <a:t>GS Gretel-Bergmann-Schule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r>
              <a:rPr lang="de-DE" altLang="de-DE" sz="2000" b="0" dirty="0">
                <a:solidFill>
                  <a:srgbClr val="FFFF00"/>
                </a:solidFill>
                <a:latin typeface="Arial" charset="0"/>
              </a:rPr>
              <a:t>GS Altenfurt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defRPr/>
            </a:pPr>
            <a:endParaRPr lang="de-DE" altLang="de-DE" sz="2000" b="0" dirty="0">
              <a:solidFill>
                <a:srgbClr val="FFFF00"/>
              </a:solidFill>
              <a:latin typeface="Arial" charset="0"/>
            </a:endParaRPr>
          </a:p>
          <a:p>
            <a:pPr lvl="1" indent="0"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2000" b="0" dirty="0">
              <a:solidFill>
                <a:srgbClr val="FFFF00"/>
              </a:solidFill>
              <a:latin typeface="Arial" charset="0"/>
            </a:endParaRPr>
          </a:p>
          <a:p>
            <a:pPr algn="just" eaLnBrk="1" hangingPunct="1">
              <a:spcBef>
                <a:spcPts val="0"/>
              </a:spcBef>
              <a:buClrTx/>
              <a:buSzTx/>
              <a:buNone/>
              <a:defRPr/>
            </a:pPr>
            <a:r>
              <a:rPr lang="de-DE" altLang="de-DE" sz="1600" b="0" dirty="0">
                <a:solidFill>
                  <a:srgbClr val="FFFF00"/>
                </a:solidFill>
                <a:latin typeface="Arial" charset="0"/>
              </a:rPr>
              <a:t>Anträge können Sie von unserer Homepage herunterladen. </a:t>
            </a:r>
          </a:p>
          <a:p>
            <a:pPr algn="just" eaLnBrk="1" hangingPunct="1">
              <a:spcBef>
                <a:spcPts val="0"/>
              </a:spcBef>
              <a:buClrTx/>
              <a:buSzTx/>
              <a:buNone/>
              <a:defRPr/>
            </a:pPr>
            <a:r>
              <a:rPr lang="de-DE" altLang="de-DE" sz="1600" b="0" dirty="0">
                <a:solidFill>
                  <a:srgbClr val="FFFF00"/>
                </a:solidFill>
                <a:latin typeface="Arial" charset="0"/>
              </a:rPr>
              <a:t>Bitte geben Sie die Anträge bis spätestens 15.03.2023 </a:t>
            </a:r>
            <a:r>
              <a:rPr lang="de-DE" altLang="de-DE" sz="1600" dirty="0">
                <a:solidFill>
                  <a:srgbClr val="FFFF00"/>
                </a:solidFill>
                <a:latin typeface="Arial" charset="0"/>
              </a:rPr>
              <a:t>bei uns </a:t>
            </a:r>
            <a:r>
              <a:rPr lang="de-DE" altLang="de-DE" sz="1600" b="0" dirty="0">
                <a:solidFill>
                  <a:srgbClr val="FFFF00"/>
                </a:solidFill>
                <a:latin typeface="Arial" charset="0"/>
              </a:rPr>
              <a:t>ab.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defRPr/>
            </a:pPr>
            <a:endParaRPr lang="de-DE" altLang="de-DE" sz="2400" b="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altLang="de-DE" sz="20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2000" b="0" dirty="0">
              <a:latin typeface="Arial" charset="0"/>
            </a:endParaRPr>
          </a:p>
          <a:p>
            <a:pPr lvl="1" indent="0" eaLnBrk="1" hangingPunct="1">
              <a:spcBef>
                <a:spcPct val="50000"/>
              </a:spcBef>
              <a:buClrTx/>
              <a:buSzTx/>
              <a:buNone/>
              <a:defRPr/>
            </a:pPr>
            <a:endParaRPr lang="de-DE" altLang="de-DE" sz="1600" b="0" dirty="0">
              <a:latin typeface="Arial"/>
              <a:cs typeface="Arial"/>
            </a:endParaRPr>
          </a:p>
        </p:txBody>
      </p:sp>
      <p:sp>
        <p:nvSpPr>
          <p:cNvPr id="8197" name="Textfeld 7">
            <a:extLst>
              <a:ext uri="{FF2B5EF4-FFF2-40B4-BE49-F238E27FC236}">
                <a16:creationId xmlns:a16="http://schemas.microsoft.com/office/drawing/2014/main" id="{7E005C13-F28B-45C5-B49E-9BE2BEB9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418262"/>
            <a:ext cx="793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Informationsabend zur Einschulung – Team der GS </a:t>
            </a:r>
            <a:r>
              <a:rPr lang="de-DE" altLang="de-DE" sz="1200" b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Laufamholz</a:t>
            </a:r>
            <a:r>
              <a:rPr lang="de-DE" altLang="de-DE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15.02.2023</a:t>
            </a:r>
            <a:endParaRPr lang="de-DE" altLang="de-DE" sz="1200" b="0" dirty="0">
              <a:solidFill>
                <a:srgbClr val="898989"/>
              </a:solidFill>
            </a:endParaRPr>
          </a:p>
        </p:txBody>
      </p:sp>
      <p:pic>
        <p:nvPicPr>
          <p:cNvPr id="8198" name="Grafik 7">
            <a:extLst>
              <a:ext uri="{FF2B5EF4-FFF2-40B4-BE49-F238E27FC236}">
                <a16:creationId xmlns:a16="http://schemas.microsoft.com/office/drawing/2014/main" id="{CF9592AA-F720-4017-8322-E230CE5E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9738"/>
            <a:ext cx="1692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842350"/>
      </p:ext>
    </p:extLst>
  </p:cSld>
  <p:clrMapOvr>
    <a:masterClrMapping/>
  </p:clrMapOvr>
</p:sld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1099</Words>
  <Application>Microsoft Office PowerPoint</Application>
  <PresentationFormat>Bildschirmpräsentation (4:3)</PresentationFormat>
  <Paragraphs>287</Paragraphs>
  <Slides>29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Action Jackson</vt:lpstr>
      <vt:lpstr>Arial</vt:lpstr>
      <vt:lpstr>Arial Black</vt:lpstr>
      <vt:lpstr>Calibri</vt:lpstr>
      <vt:lpstr>Comic Sans MS</vt:lpstr>
      <vt:lpstr>Garamond</vt:lpstr>
      <vt:lpstr>WenQuanYi Micro Hei</vt:lpstr>
      <vt:lpstr>Wingdings</vt:lpstr>
      <vt:lpstr>Strömung</vt:lpstr>
      <vt:lpstr>PowerPoint-Präsentation</vt:lpstr>
      <vt:lpstr>Das erwartet Sie heute Abend:  1. Wer gehört zu unserer Schule? 2. Schulanmeldung 3. Erwartungen an unsere Schulanfänger 4. Tipps 5. Staatliche Schulberatung 6. Unser Schulleben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4. Tipps</vt:lpstr>
      <vt:lpstr>4. Tipps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- mehr Menschen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Info-Abend zur Einschulung</dc:title>
  <dc:creator>M. Sauerwald</dc:creator>
  <cp:lastModifiedBy>Sommer Sybille</cp:lastModifiedBy>
  <cp:revision>13</cp:revision>
  <cp:lastPrinted>2020-02-12T11:10:17Z</cp:lastPrinted>
  <dcterms:created xsi:type="dcterms:W3CDTF">2005-02-19T19:00:38Z</dcterms:created>
  <dcterms:modified xsi:type="dcterms:W3CDTF">2023-02-17T07:00:17Z</dcterms:modified>
</cp:coreProperties>
</file>